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9"/>
  </p:handoutMasterIdLst>
  <p:sldIdLst>
    <p:sldId id="261" r:id="rId2"/>
    <p:sldId id="280" r:id="rId3"/>
    <p:sldId id="263" r:id="rId4"/>
    <p:sldId id="264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1" r:id="rId18"/>
  </p:sldIdLst>
  <p:sldSz cx="9144000" cy="6858000" type="screen4x3"/>
  <p:notesSz cx="6858000" cy="9144000"/>
  <p:embeddedFontLst>
    <p:embeddedFont>
      <p:font typeface="Tuffy" panose="020B0603060100000000" charset="0"/>
      <p:regular r:id="rId20"/>
      <p:bold r:id="rId21"/>
      <p:italic r:id="rId22"/>
      <p:boldItalic r:id="rId23"/>
    </p:embeddedFont>
    <p:embeddedFont>
      <p:font typeface="Twinkl" panose="020B0604020202020204" charset="0"/>
      <p:regular r:id="rId24"/>
      <p:bold r:id="rId25"/>
    </p:embeddedFont>
    <p:embeddedFont>
      <p:font typeface="Twinkl SemiBold" charset="0"/>
      <p:bold r:id="rId26"/>
    </p:embeddedFont>
    <p:embeddedFont>
      <p:font typeface="Sassoon Infant Rg" panose="02000503030000020003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65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D1A5"/>
    <a:srgbClr val="8EAC3D"/>
    <a:srgbClr val="FEE469"/>
    <a:srgbClr val="FF7E00"/>
    <a:srgbClr val="A21770"/>
    <a:srgbClr val="3399FF"/>
    <a:srgbClr val="DB5183"/>
    <a:srgbClr val="FEFBDA"/>
    <a:srgbClr val="FFFFE1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1218" y="54"/>
      </p:cViewPr>
      <p:guideLst>
        <p:guide orient="horz" pos="2160"/>
        <p:guide pos="2880"/>
        <p:guide pos="317"/>
        <p:guide orient="horz" pos="3997"/>
        <p:guide pos="5465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>
                <a:latin typeface="Twinkl" pitchFamily="2" charset="0"/>
              </a:rPr>
              <a:t> </a:t>
            </a:r>
            <a:endParaRPr lang="en-GB" sz="1350" dirty="0">
              <a:latin typeface="Twinkl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Twinkl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>
                <a:latin typeface="Twinkl" pitchFamily="2" charset="0"/>
              </a:rPr>
              <a:t> </a:t>
            </a:r>
            <a:endParaRPr lang="en-GB" sz="1350" dirty="0">
              <a:latin typeface="Twinkl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p3"/><Relationship Id="rId13" Type="http://schemas.openxmlformats.org/officeDocument/2006/relationships/image" Target="../media/image12.png"/><Relationship Id="rId3" Type="http://schemas.microsoft.com/office/2007/relationships/media" Target="../media/media6.mp3"/><Relationship Id="rId7" Type="http://schemas.microsoft.com/office/2007/relationships/media" Target="../media/media12.mp3"/><Relationship Id="rId12" Type="http://schemas.openxmlformats.org/officeDocument/2006/relationships/image" Target="../media/image13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audio" Target="../media/media11.mp3"/><Relationship Id="rId11" Type="http://schemas.openxmlformats.org/officeDocument/2006/relationships/slideLayout" Target="../slideLayouts/slideLayout2.xml"/><Relationship Id="rId5" Type="http://schemas.microsoft.com/office/2007/relationships/media" Target="../media/media11.mp3"/><Relationship Id="rId15" Type="http://schemas.openxmlformats.org/officeDocument/2006/relationships/image" Target="../media/image9.png"/><Relationship Id="rId10" Type="http://schemas.openxmlformats.org/officeDocument/2006/relationships/audio" Target="../media/media2.mp3"/><Relationship Id="rId4" Type="http://schemas.openxmlformats.org/officeDocument/2006/relationships/audio" Target="../media/media6.mp3"/><Relationship Id="rId9" Type="http://schemas.microsoft.com/office/2007/relationships/media" Target="../media/media2.mp3"/><Relationship Id="rId1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p3"/><Relationship Id="rId13" Type="http://schemas.openxmlformats.org/officeDocument/2006/relationships/image" Target="../media/image12.png"/><Relationship Id="rId3" Type="http://schemas.microsoft.com/office/2007/relationships/media" Target="../media/media13.mp3"/><Relationship Id="rId7" Type="http://schemas.microsoft.com/office/2007/relationships/media" Target="../media/media14.mp3"/><Relationship Id="rId12" Type="http://schemas.openxmlformats.org/officeDocument/2006/relationships/image" Target="../media/image1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8.mp3"/><Relationship Id="rId11" Type="http://schemas.openxmlformats.org/officeDocument/2006/relationships/slideLayout" Target="../slideLayouts/slideLayout2.xml"/><Relationship Id="rId5" Type="http://schemas.microsoft.com/office/2007/relationships/media" Target="../media/media8.mp3"/><Relationship Id="rId15" Type="http://schemas.openxmlformats.org/officeDocument/2006/relationships/image" Target="../media/image9.png"/><Relationship Id="rId10" Type="http://schemas.openxmlformats.org/officeDocument/2006/relationships/audio" Target="../media/media2.mp3"/><Relationship Id="rId4" Type="http://schemas.openxmlformats.org/officeDocument/2006/relationships/audio" Target="../media/media13.mp3"/><Relationship Id="rId9" Type="http://schemas.microsoft.com/office/2007/relationships/media" Target="../media/media2.mp3"/><Relationship Id="rId1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24"/>
            <a:ext cx="9143999" cy="6881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076" y="6384006"/>
            <a:ext cx="4994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Tuffy" panose="020B0603060100000000" pitchFamily="34" charset="0"/>
              </a:rPr>
              <a:t>Year One</a:t>
            </a:r>
            <a:endParaRPr lang="en-GB" dirty="0">
              <a:solidFill>
                <a:schemeClr val="bg1"/>
              </a:solidFill>
              <a:latin typeface="Tuffy" panose="020B0603060100000000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rgbClr val="A21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57089" y="6464797"/>
            <a:ext cx="3422002" cy="20774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GB" sz="800" b="1" dirty="0" smtClean="0">
                <a:solidFill>
                  <a:schemeClr val="bg1"/>
                </a:solidFill>
                <a:latin typeface="Tuffy" panose="020B0603060100000000" pitchFamily="34" charset="0"/>
              </a:rPr>
              <a:t>French</a:t>
            </a:r>
            <a:r>
              <a:rPr lang="en-GB" sz="800" dirty="0" smtClean="0">
                <a:solidFill>
                  <a:schemeClr val="bg1"/>
                </a:solidFill>
                <a:latin typeface="Tuffy" panose="020B0603060100000000" pitchFamily="34" charset="0"/>
              </a:rPr>
              <a:t> </a:t>
            </a:r>
            <a:r>
              <a:rPr lang="en-GB" sz="800" dirty="0">
                <a:solidFill>
                  <a:schemeClr val="bg1"/>
                </a:solidFill>
                <a:latin typeface="Tuffy" panose="020B0603060100000000" pitchFamily="34" charset="0"/>
              </a:rPr>
              <a:t>| Year </a:t>
            </a:r>
            <a:r>
              <a:rPr lang="en-GB" sz="800" dirty="0" smtClean="0">
                <a:solidFill>
                  <a:schemeClr val="bg1"/>
                </a:solidFill>
                <a:latin typeface="Tuffy" panose="020B0603060100000000" pitchFamily="34" charset="0"/>
              </a:rPr>
              <a:t>4 </a:t>
            </a:r>
            <a:r>
              <a:rPr lang="en-GB" sz="800" dirty="0">
                <a:solidFill>
                  <a:schemeClr val="bg1"/>
                </a:solidFill>
                <a:latin typeface="Tuffy" panose="020B0603060100000000" pitchFamily="34" charset="0"/>
              </a:rPr>
              <a:t>| </a:t>
            </a:r>
            <a:r>
              <a:rPr lang="en-GB" sz="800" smtClean="0">
                <a:solidFill>
                  <a:schemeClr val="bg1"/>
                </a:solidFill>
                <a:latin typeface="Tuffy" panose="020B0603060100000000" pitchFamily="34" charset="0"/>
              </a:rPr>
              <a:t>What’s the </a:t>
            </a:r>
            <a:r>
              <a:rPr lang="en-GB" sz="800" dirty="0" smtClean="0">
                <a:solidFill>
                  <a:schemeClr val="bg1"/>
                </a:solidFill>
                <a:latin typeface="Tuffy" panose="020B0603060100000000" pitchFamily="34" charset="0"/>
              </a:rPr>
              <a:t>Time? </a:t>
            </a:r>
            <a:r>
              <a:rPr lang="en-GB" sz="800" dirty="0">
                <a:solidFill>
                  <a:schemeClr val="bg1"/>
                </a:solidFill>
                <a:latin typeface="Tuffy" panose="020B0603060100000000" pitchFamily="34" charset="0"/>
              </a:rPr>
              <a:t>| </a:t>
            </a:r>
            <a:r>
              <a:rPr lang="en-GB" sz="800" dirty="0" err="1" smtClean="0">
                <a:solidFill>
                  <a:schemeClr val="bg1"/>
                </a:solidFill>
                <a:latin typeface="Tuffy" panose="020B0603060100000000" pitchFamily="34" charset="0"/>
              </a:rPr>
              <a:t>O’Clock</a:t>
            </a:r>
            <a:r>
              <a:rPr lang="en-GB" sz="800" dirty="0" smtClean="0">
                <a:solidFill>
                  <a:schemeClr val="bg1"/>
                </a:solidFill>
                <a:latin typeface="Tuffy" panose="020B0603060100000000" pitchFamily="34" charset="0"/>
              </a:rPr>
              <a:t> and Half Past | Lesson 1</a:t>
            </a:r>
            <a:endParaRPr lang="en-GB" sz="800" dirty="0">
              <a:solidFill>
                <a:schemeClr val="bg1"/>
              </a:solidFill>
              <a:latin typeface="Tuffy" panose="020B0603060100000000" pitchFamily="34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the Time?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French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23" y="982608"/>
            <a:ext cx="1614353" cy="10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6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790700"/>
            <a:ext cx="7632700" cy="3522081"/>
          </a:xfrm>
          <a:prstGeom prst="rect">
            <a:avLst/>
          </a:prstGeom>
          <a:solidFill>
            <a:srgbClr val="8EA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55650" y="5418442"/>
            <a:ext cx="7632700" cy="503847"/>
          </a:xfrm>
          <a:prstGeom prst="rect">
            <a:avLst/>
          </a:prstGeom>
          <a:solidFill>
            <a:srgbClr val="AAD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0" dirty="0" err="1"/>
              <a:t>Quelle</a:t>
            </a:r>
            <a:r>
              <a:rPr lang="en-GB" b="0" dirty="0"/>
              <a:t> </a:t>
            </a:r>
            <a:r>
              <a:rPr lang="en-GB" b="0" dirty="0" err="1"/>
              <a:t>heure</a:t>
            </a:r>
            <a:r>
              <a:rPr lang="en-GB" b="0" dirty="0"/>
              <a:t> </a:t>
            </a:r>
            <a:r>
              <a:rPr lang="en-GB" b="0" dirty="0" err="1"/>
              <a:t>est-il</a:t>
            </a:r>
            <a:r>
              <a:rPr lang="en-GB" b="0" dirty="0"/>
              <a:t> </a:t>
            </a:r>
            <a:r>
              <a:rPr lang="en-GB" b="0" dirty="0" smtClean="0"/>
              <a:t>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b="0" dirty="0"/>
              <a:t>What’s the Time?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7535" y="5466523"/>
            <a:ext cx="348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inkl" pitchFamily="2" charset="0"/>
              </a:rPr>
              <a:t>Il </a:t>
            </a:r>
            <a:r>
              <a:rPr lang="en-GB" dirty="0" err="1" smtClean="0">
                <a:latin typeface="Twinkl" pitchFamily="2" charset="0"/>
              </a:rPr>
              <a:t>est</a:t>
            </a:r>
            <a:r>
              <a:rPr lang="en-GB" dirty="0" smtClean="0">
                <a:latin typeface="Twinkl" pitchFamily="2" charset="0"/>
              </a:rPr>
              <a:t> </a:t>
            </a:r>
            <a:r>
              <a:rPr lang="en-GB" dirty="0" err="1" smtClean="0">
                <a:latin typeface="Twinkl" pitchFamily="2" charset="0"/>
              </a:rPr>
              <a:t>onze</a:t>
            </a:r>
            <a:r>
              <a:rPr lang="en-GB" dirty="0" smtClean="0">
                <a:latin typeface="Twinkl" pitchFamily="2" charset="0"/>
              </a:rPr>
              <a:t> </a:t>
            </a:r>
            <a:r>
              <a:rPr lang="en-GB" b="1" u="sng" dirty="0" err="1" smtClean="0">
                <a:latin typeface="Twinkl" pitchFamily="2" charset="0"/>
              </a:rPr>
              <a:t>heures</a:t>
            </a:r>
            <a:r>
              <a:rPr lang="en-GB" b="1" dirty="0">
                <a:latin typeface="Twinkl" pitchFamily="2" charset="0"/>
              </a:rPr>
              <a:t> </a:t>
            </a:r>
            <a:r>
              <a:rPr lang="en-GB" dirty="0" smtClean="0">
                <a:latin typeface="Twinkl" pitchFamily="2" charset="0"/>
              </a:rPr>
              <a:t>et </a:t>
            </a:r>
            <a:r>
              <a:rPr lang="en-GB" dirty="0" err="1" smtClean="0">
                <a:latin typeface="Twinkl" pitchFamily="2" charset="0"/>
              </a:rPr>
              <a:t>demie</a:t>
            </a:r>
            <a:r>
              <a:rPr lang="en-GB" dirty="0" smtClean="0">
                <a:latin typeface="Twinkl" pitchFamily="2" charset="0"/>
              </a:rPr>
              <a:t>.</a:t>
            </a:r>
            <a:endParaRPr lang="en-GB" dirty="0">
              <a:latin typeface="Twinkl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98" y="1970589"/>
            <a:ext cx="3107603" cy="310201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571999" y="3486150"/>
            <a:ext cx="0" cy="9001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381500" y="2748320"/>
            <a:ext cx="187640" cy="6806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501753" y="3355183"/>
            <a:ext cx="140493" cy="1404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Whole Clas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15" name="Pl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nze et demi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901" y="5541777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l est onze heures et demi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41408" y="1283563"/>
            <a:ext cx="609600" cy="609600"/>
          </a:xfrm>
          <a:prstGeom prst="rect">
            <a:avLst/>
          </a:prstGeom>
        </p:spPr>
      </p:pic>
      <p:pic>
        <p:nvPicPr>
          <p:cNvPr id="17" name="quelle heur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92" y="143943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Quelle heure est-i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41408" y="5380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1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6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6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55650" y="1790700"/>
            <a:ext cx="7632700" cy="3522081"/>
          </a:xfrm>
          <a:prstGeom prst="rect">
            <a:avLst/>
          </a:prstGeom>
          <a:solidFill>
            <a:srgbClr val="8EA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55650" y="5418442"/>
            <a:ext cx="7632700" cy="503847"/>
          </a:xfrm>
          <a:prstGeom prst="rect">
            <a:avLst/>
          </a:prstGeom>
          <a:solidFill>
            <a:srgbClr val="AAD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837535" y="5457455"/>
            <a:ext cx="348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inkl" pitchFamily="2" charset="0"/>
              </a:rPr>
              <a:t>Il </a:t>
            </a:r>
            <a:r>
              <a:rPr lang="en-GB" dirty="0" err="1" smtClean="0">
                <a:latin typeface="Twinkl" pitchFamily="2" charset="0"/>
              </a:rPr>
              <a:t>est</a:t>
            </a:r>
            <a:r>
              <a:rPr lang="en-GB" dirty="0" smtClean="0">
                <a:latin typeface="Twinkl" pitchFamily="2" charset="0"/>
              </a:rPr>
              <a:t> trois </a:t>
            </a:r>
            <a:r>
              <a:rPr lang="en-GB" b="1" u="sng" dirty="0" err="1" smtClean="0">
                <a:latin typeface="Twinkl" pitchFamily="2" charset="0"/>
              </a:rPr>
              <a:t>heures</a:t>
            </a:r>
            <a:r>
              <a:rPr lang="en-GB" b="1" dirty="0">
                <a:latin typeface="Twinkl" pitchFamily="2" charset="0"/>
              </a:rPr>
              <a:t> </a:t>
            </a:r>
            <a:r>
              <a:rPr lang="en-GB" dirty="0" smtClean="0">
                <a:latin typeface="Twinkl" pitchFamily="2" charset="0"/>
              </a:rPr>
              <a:t>et </a:t>
            </a:r>
            <a:r>
              <a:rPr lang="en-GB" dirty="0" err="1" smtClean="0">
                <a:latin typeface="Twinkl" pitchFamily="2" charset="0"/>
              </a:rPr>
              <a:t>demie</a:t>
            </a:r>
            <a:r>
              <a:rPr lang="en-GB" dirty="0" smtClean="0">
                <a:latin typeface="Twinkl" pitchFamily="2" charset="0"/>
              </a:rPr>
              <a:t>.</a:t>
            </a:r>
            <a:endParaRPr lang="en-GB" dirty="0">
              <a:latin typeface="Twinkl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98" y="1970589"/>
            <a:ext cx="3107603" cy="310201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571999" y="3486150"/>
            <a:ext cx="0" cy="9001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96409" y="3419891"/>
            <a:ext cx="592811" cy="2453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501753" y="3355183"/>
            <a:ext cx="140493" cy="1404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b="0" dirty="0" err="1"/>
              <a:t>Quelle</a:t>
            </a:r>
            <a:r>
              <a:rPr lang="en-GB" b="0" dirty="0"/>
              <a:t> </a:t>
            </a:r>
            <a:r>
              <a:rPr lang="en-GB" b="0" dirty="0" err="1"/>
              <a:t>heure</a:t>
            </a:r>
            <a:r>
              <a:rPr lang="en-GB" b="0" dirty="0"/>
              <a:t> </a:t>
            </a:r>
            <a:r>
              <a:rPr lang="en-GB" b="0" dirty="0" err="1"/>
              <a:t>est-il</a:t>
            </a:r>
            <a:r>
              <a:rPr lang="en-GB" b="0" dirty="0"/>
              <a:t> </a:t>
            </a:r>
            <a:r>
              <a:rPr lang="en-GB" b="0" dirty="0" smtClean="0"/>
              <a:t>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b="0" dirty="0"/>
              <a:t>What’s the Time?</a:t>
            </a:r>
          </a:p>
        </p:txBody>
      </p:sp>
      <p:pic>
        <p:nvPicPr>
          <p:cNvPr id="14" name="Whole Clas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17" name="Pl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trois et demi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901" y="5541777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l est trois heures et demi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03453" y="1139825"/>
            <a:ext cx="609600" cy="609600"/>
          </a:xfrm>
          <a:prstGeom prst="rect">
            <a:avLst/>
          </a:prstGeom>
        </p:spPr>
      </p:pic>
      <p:pic>
        <p:nvPicPr>
          <p:cNvPr id="20" name="quelle heur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92" y="143943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Quelle heure est-i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03453" y="419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3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1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1799771"/>
            <a:ext cx="7632700" cy="4293054"/>
          </a:xfrm>
          <a:prstGeom prst="rect">
            <a:avLst/>
          </a:prstGeom>
          <a:solidFill>
            <a:srgbClr val="FEE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400" b="0" dirty="0" err="1" smtClean="0"/>
              <a:t>Jouons</a:t>
            </a:r>
            <a:r>
              <a:rPr lang="en-GB" sz="4400" b="0" dirty="0" smtClean="0"/>
              <a:t> !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100" b="0" dirty="0" smtClean="0"/>
              <a:t>Let’s Play!</a:t>
            </a:r>
            <a:endParaRPr lang="en-GB" sz="31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252" y="1959429"/>
            <a:ext cx="2811501" cy="39769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180" y="1959429"/>
            <a:ext cx="2811501" cy="39769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air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4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755650" y="1790700"/>
            <a:ext cx="7632700" cy="3231373"/>
          </a:xfrm>
          <a:prstGeom prst="rect">
            <a:avLst/>
          </a:prstGeom>
          <a:solidFill>
            <a:srgbClr val="8EA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755650" y="5112856"/>
            <a:ext cx="7632700" cy="979969"/>
          </a:xfrm>
          <a:prstGeom prst="rect">
            <a:avLst/>
          </a:prstGeom>
          <a:solidFill>
            <a:srgbClr val="AAD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b="0" dirty="0" err="1"/>
              <a:t>Quelle</a:t>
            </a:r>
            <a:r>
              <a:rPr lang="en-GB" b="0" dirty="0"/>
              <a:t> </a:t>
            </a:r>
            <a:r>
              <a:rPr lang="en-GB" b="0" dirty="0" err="1"/>
              <a:t>heure</a:t>
            </a:r>
            <a:r>
              <a:rPr lang="en-GB" b="0" dirty="0"/>
              <a:t> </a:t>
            </a:r>
            <a:r>
              <a:rPr lang="en-GB" b="0" dirty="0" err="1"/>
              <a:t>est-il</a:t>
            </a:r>
            <a:r>
              <a:rPr lang="en-GB" b="0" dirty="0"/>
              <a:t> </a:t>
            </a:r>
            <a:r>
              <a:rPr lang="en-GB" b="0" dirty="0" smtClean="0"/>
              <a:t>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b="0" dirty="0" smtClean="0"/>
              <a:t>What’s The Time?</a:t>
            </a:r>
            <a:endParaRPr lang="en-GB" sz="2800" b="0" dirty="0"/>
          </a:p>
        </p:txBody>
      </p:sp>
      <p:grpSp>
        <p:nvGrpSpPr>
          <p:cNvPr id="57" name="Group 56"/>
          <p:cNvGrpSpPr/>
          <p:nvPr/>
        </p:nvGrpSpPr>
        <p:grpSpPr>
          <a:xfrm>
            <a:off x="1034380" y="2425442"/>
            <a:ext cx="1519145" cy="1516414"/>
            <a:chOff x="755650" y="1812371"/>
            <a:chExt cx="1815059" cy="181179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1812371"/>
              <a:ext cx="1815059" cy="1811796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 flipV="1">
              <a:off x="1663099" y="2190750"/>
              <a:ext cx="161" cy="5430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1311266" y="2781227"/>
              <a:ext cx="312629" cy="16504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1612044" y="2718268"/>
              <a:ext cx="102109" cy="10210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893260" y="2425442"/>
            <a:ext cx="1519145" cy="1516414"/>
            <a:chOff x="2869161" y="1806160"/>
            <a:chExt cx="1815059" cy="181179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9161" y="1806160"/>
              <a:ext cx="1815059" cy="1811796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>
            <a:xfrm flipH="1">
              <a:off x="3776610" y="2717231"/>
              <a:ext cx="161" cy="5430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3742888" y="2733835"/>
              <a:ext cx="350481" cy="2832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3725553" y="2711738"/>
              <a:ext cx="102109" cy="10210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752142" y="2425442"/>
            <a:ext cx="1519145" cy="1516414"/>
            <a:chOff x="5042677" y="1805840"/>
            <a:chExt cx="1815059" cy="1811796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2677" y="1805840"/>
              <a:ext cx="1815059" cy="1811796"/>
            </a:xfrm>
            <a:prstGeom prst="rect">
              <a:avLst/>
            </a:prstGeom>
          </p:spPr>
        </p:pic>
        <p:cxnSp>
          <p:nvCxnSpPr>
            <p:cNvPr id="43" name="Straight Arrow Connector 42"/>
            <p:cNvCxnSpPr/>
            <p:nvPr/>
          </p:nvCxnSpPr>
          <p:spPr>
            <a:xfrm flipH="1">
              <a:off x="5950126" y="2716911"/>
              <a:ext cx="161" cy="5430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5657850" y="2738277"/>
              <a:ext cx="321232" cy="2787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5899069" y="2711418"/>
              <a:ext cx="102109" cy="10210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611024" y="2425442"/>
            <a:ext cx="1519145" cy="1516414"/>
            <a:chOff x="7096183" y="1805520"/>
            <a:chExt cx="1815059" cy="1811796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6183" y="1805520"/>
              <a:ext cx="1815059" cy="1811796"/>
            </a:xfrm>
            <a:prstGeom prst="rect">
              <a:avLst/>
            </a:prstGeom>
          </p:spPr>
        </p:pic>
        <p:grpSp>
          <p:nvGrpSpPr>
            <p:cNvPr id="62" name="Group 61"/>
            <p:cNvGrpSpPr/>
            <p:nvPr/>
          </p:nvGrpSpPr>
          <p:grpSpPr>
            <a:xfrm>
              <a:off x="7952575" y="2181438"/>
              <a:ext cx="386769" cy="631769"/>
              <a:chOff x="7952575" y="2181438"/>
              <a:chExt cx="386769" cy="631769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 flipH="1" flipV="1">
                <a:off x="8003632" y="2181438"/>
                <a:ext cx="161" cy="54309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V="1">
                <a:off x="7986962" y="2545555"/>
                <a:ext cx="352382" cy="22697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51"/>
              <p:cNvSpPr/>
              <p:nvPr/>
            </p:nvSpPr>
            <p:spPr>
              <a:xfrm>
                <a:off x="7952575" y="2711098"/>
                <a:ext cx="102109" cy="10210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/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>
            <a:off x="909443" y="3981663"/>
            <a:ext cx="1769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inkl" pitchFamily="2" charset="0"/>
              </a:rPr>
              <a:t>Il </a:t>
            </a:r>
            <a:r>
              <a:rPr lang="en-GB" dirty="0" err="1" smtClean="0">
                <a:latin typeface="Twinkl" pitchFamily="2" charset="0"/>
              </a:rPr>
              <a:t>est</a:t>
            </a:r>
            <a:r>
              <a:rPr lang="en-GB" dirty="0" smtClean="0">
                <a:latin typeface="Twinkl" pitchFamily="2" charset="0"/>
              </a:rPr>
              <a:t> </a:t>
            </a:r>
            <a:r>
              <a:rPr lang="en-GB" dirty="0" err="1" smtClean="0">
                <a:latin typeface="Twinkl" pitchFamily="2" charset="0"/>
              </a:rPr>
              <a:t>huit</a:t>
            </a:r>
            <a:r>
              <a:rPr lang="en-GB" dirty="0" smtClean="0">
                <a:latin typeface="Twinkl" pitchFamily="2" charset="0"/>
              </a:rPr>
              <a:t> </a:t>
            </a:r>
            <a:r>
              <a:rPr lang="en-GB" b="1" u="sng" dirty="0" err="1" smtClean="0">
                <a:latin typeface="Twinkl" pitchFamily="2" charset="0"/>
              </a:rPr>
              <a:t>heures</a:t>
            </a:r>
            <a:r>
              <a:rPr lang="en-GB" dirty="0" smtClean="0">
                <a:latin typeface="Twinkl" pitchFamily="2" charset="0"/>
              </a:rPr>
              <a:t>.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643454" y="3981663"/>
            <a:ext cx="2018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inkl" pitchFamily="2" charset="0"/>
              </a:rPr>
              <a:t>Il </a:t>
            </a:r>
            <a:r>
              <a:rPr lang="en-GB" dirty="0" err="1" smtClean="0">
                <a:latin typeface="Twinkl" pitchFamily="2" charset="0"/>
              </a:rPr>
              <a:t>est</a:t>
            </a:r>
            <a:r>
              <a:rPr lang="en-GB" dirty="0" smtClean="0">
                <a:latin typeface="Twinkl" pitchFamily="2" charset="0"/>
              </a:rPr>
              <a:t> </a:t>
            </a:r>
            <a:r>
              <a:rPr lang="en-GB" dirty="0" err="1" smtClean="0">
                <a:latin typeface="Twinkl" pitchFamily="2" charset="0"/>
              </a:rPr>
              <a:t>quatre</a:t>
            </a:r>
            <a:r>
              <a:rPr lang="en-GB" dirty="0" smtClean="0">
                <a:latin typeface="Twinkl" pitchFamily="2" charset="0"/>
              </a:rPr>
              <a:t> </a:t>
            </a:r>
            <a:r>
              <a:rPr lang="en-GB" b="1" u="sng" dirty="0" err="1" smtClean="0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smtClean="0">
                <a:latin typeface="Twinkl" pitchFamily="2" charset="0"/>
              </a:rPr>
              <a:t>et </a:t>
            </a:r>
            <a:r>
              <a:rPr lang="en-GB" dirty="0" err="1" smtClean="0">
                <a:latin typeface="Twinkl" pitchFamily="2" charset="0"/>
              </a:rPr>
              <a:t>demie</a:t>
            </a:r>
            <a:r>
              <a:rPr lang="en-GB" dirty="0" smtClean="0">
                <a:latin typeface="Twinkl" pitchFamily="2" charset="0"/>
              </a:rPr>
              <a:t>.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502336" y="3981663"/>
            <a:ext cx="2018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inkl" pitchFamily="2" charset="0"/>
              </a:rPr>
              <a:t>Il </a:t>
            </a:r>
            <a:r>
              <a:rPr lang="en-GB" dirty="0" err="1" smtClean="0">
                <a:latin typeface="Twinkl" pitchFamily="2" charset="0"/>
              </a:rPr>
              <a:t>est</a:t>
            </a:r>
            <a:r>
              <a:rPr lang="en-GB" dirty="0" smtClean="0">
                <a:latin typeface="Twinkl" pitchFamily="2" charset="0"/>
              </a:rPr>
              <a:t> sept </a:t>
            </a:r>
            <a:r>
              <a:rPr lang="en-GB" b="1" u="sng" dirty="0" err="1" smtClean="0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smtClean="0">
                <a:latin typeface="Twinkl" pitchFamily="2" charset="0"/>
              </a:rPr>
              <a:t>et </a:t>
            </a:r>
            <a:r>
              <a:rPr lang="en-GB" dirty="0" err="1" smtClean="0">
                <a:latin typeface="Twinkl" pitchFamily="2" charset="0"/>
              </a:rPr>
              <a:t>demie</a:t>
            </a:r>
            <a:r>
              <a:rPr lang="en-GB" dirty="0" smtClean="0">
                <a:latin typeface="Twinkl" pitchFamily="2" charset="0"/>
              </a:rPr>
              <a:t>.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361218" y="3981663"/>
            <a:ext cx="2018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inkl" pitchFamily="2" charset="0"/>
              </a:rPr>
              <a:t>Il </a:t>
            </a:r>
            <a:r>
              <a:rPr lang="en-GB" dirty="0" err="1" smtClean="0">
                <a:latin typeface="Twinkl" pitchFamily="2" charset="0"/>
              </a:rPr>
              <a:t>est</a:t>
            </a:r>
            <a:r>
              <a:rPr lang="en-GB" dirty="0" smtClean="0">
                <a:latin typeface="Twinkl" pitchFamily="2" charset="0"/>
              </a:rPr>
              <a:t> </a:t>
            </a:r>
            <a:r>
              <a:rPr lang="en-GB" dirty="0" err="1" smtClean="0">
                <a:latin typeface="Twinkl" pitchFamily="2" charset="0"/>
              </a:rPr>
              <a:t>deux</a:t>
            </a:r>
            <a:r>
              <a:rPr lang="en-GB" dirty="0" smtClean="0">
                <a:latin typeface="Twinkl" pitchFamily="2" charset="0"/>
              </a:rPr>
              <a:t> </a:t>
            </a:r>
            <a:r>
              <a:rPr lang="en-GB" b="1" u="sng" dirty="0" err="1" smtClean="0">
                <a:latin typeface="Twinkl" pitchFamily="2" charset="0"/>
              </a:rPr>
              <a:t>heures</a:t>
            </a:r>
            <a:r>
              <a:rPr lang="en-GB" dirty="0" smtClean="0">
                <a:latin typeface="Twinkl" pitchFamily="2" charset="0"/>
              </a:rPr>
              <a:t>.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472921" y="1965327"/>
            <a:ext cx="418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Tell your partner what the time is.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472921" y="5196700"/>
            <a:ext cx="418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inkl" pitchFamily="2" charset="0"/>
              </a:rPr>
              <a:t>Il </a:t>
            </a:r>
            <a:r>
              <a:rPr lang="en-GB" dirty="0" err="1" smtClean="0">
                <a:latin typeface="Twinkl" pitchFamily="2" charset="0"/>
              </a:rPr>
              <a:t>est</a:t>
            </a:r>
            <a:r>
              <a:rPr lang="en-GB" dirty="0" smtClean="0">
                <a:latin typeface="Twinkl" pitchFamily="2" charset="0"/>
              </a:rPr>
              <a:t> .................................</a:t>
            </a:r>
            <a:r>
              <a:rPr lang="en-GB" b="1" u="sng" dirty="0" err="1" smtClean="0">
                <a:latin typeface="Twinkl" pitchFamily="2" charset="0"/>
              </a:rPr>
              <a:t>heures</a:t>
            </a:r>
            <a:r>
              <a:rPr lang="en-GB" dirty="0" smtClean="0">
                <a:latin typeface="Twinkl" pitchFamily="2" charset="0"/>
              </a:rPr>
              <a:t>.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97032" y="5632325"/>
            <a:ext cx="4940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inkl" pitchFamily="2" charset="0"/>
              </a:rPr>
              <a:t>Il </a:t>
            </a:r>
            <a:r>
              <a:rPr lang="en-GB" dirty="0" err="1" smtClean="0">
                <a:latin typeface="Twinkl" pitchFamily="2" charset="0"/>
              </a:rPr>
              <a:t>est</a:t>
            </a:r>
            <a:r>
              <a:rPr lang="en-GB" dirty="0" smtClean="0">
                <a:latin typeface="Twinkl" pitchFamily="2" charset="0"/>
              </a:rPr>
              <a:t> .................................</a:t>
            </a:r>
            <a:r>
              <a:rPr lang="en-GB" b="1" u="sng" dirty="0" err="1" smtClean="0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smtClean="0">
                <a:latin typeface="Twinkl" pitchFamily="2" charset="0"/>
              </a:rPr>
              <a:t>et </a:t>
            </a:r>
            <a:r>
              <a:rPr lang="en-GB" dirty="0" err="1" smtClean="0">
                <a:latin typeface="Twinkl" pitchFamily="2" charset="0"/>
              </a:rPr>
              <a:t>demie</a:t>
            </a:r>
            <a:r>
              <a:rPr lang="en-GB" dirty="0" smtClean="0">
                <a:latin typeface="Twinkl" pitchFamily="2" charset="0"/>
              </a:rPr>
              <a:t>.</a:t>
            </a:r>
            <a:endParaRPr lang="en-GB" dirty="0">
              <a:latin typeface="Twinkl" pitchFamily="2" charset="0"/>
            </a:endParaRPr>
          </a:p>
        </p:txBody>
      </p:sp>
      <p:pic>
        <p:nvPicPr>
          <p:cNvPr id="71" name="Pair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pic>
        <p:nvPicPr>
          <p:cNvPr id="74" name="Play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hui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571" y="465128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quatre demi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51" y="465128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sept demi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333" y="466339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deux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15" y="466339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l est huit heur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057154" y="2199860"/>
            <a:ext cx="609600" cy="609600"/>
          </a:xfrm>
          <a:prstGeom prst="rect">
            <a:avLst/>
          </a:prstGeom>
        </p:spPr>
      </p:pic>
      <p:pic>
        <p:nvPicPr>
          <p:cNvPr id="3" name="Il est quatre heures et demi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057154" y="2929620"/>
            <a:ext cx="609600" cy="609600"/>
          </a:xfrm>
          <a:prstGeom prst="rect">
            <a:avLst/>
          </a:prstGeom>
        </p:spPr>
      </p:pic>
      <p:pic>
        <p:nvPicPr>
          <p:cNvPr id="4" name="Il est sept heures et demi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057154" y="3659380"/>
            <a:ext cx="609600" cy="609600"/>
          </a:xfrm>
          <a:prstGeom prst="rect">
            <a:avLst/>
          </a:prstGeom>
        </p:spPr>
      </p:pic>
      <p:pic>
        <p:nvPicPr>
          <p:cNvPr id="5" name="Il est deux heures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054842" y="4310974"/>
            <a:ext cx="609600" cy="609600"/>
          </a:xfrm>
          <a:prstGeom prst="rect">
            <a:avLst/>
          </a:prstGeom>
        </p:spPr>
      </p:pic>
      <p:pic>
        <p:nvPicPr>
          <p:cNvPr id="46" name="quelle heur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92" y="141628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Quelle heure est-il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057154" y="102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3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2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7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2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2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7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2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31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755650" y="1790700"/>
            <a:ext cx="7632700" cy="3231373"/>
          </a:xfrm>
          <a:prstGeom prst="rect">
            <a:avLst/>
          </a:prstGeom>
          <a:solidFill>
            <a:srgbClr val="8EA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55650" y="5112856"/>
            <a:ext cx="7632700" cy="979969"/>
          </a:xfrm>
          <a:prstGeom prst="rect">
            <a:avLst/>
          </a:prstGeom>
          <a:solidFill>
            <a:srgbClr val="AAD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b="0" dirty="0" err="1"/>
              <a:t>Quelle</a:t>
            </a:r>
            <a:r>
              <a:rPr lang="en-GB" b="0" dirty="0"/>
              <a:t> </a:t>
            </a:r>
            <a:r>
              <a:rPr lang="en-GB" b="0" dirty="0" err="1"/>
              <a:t>heure</a:t>
            </a:r>
            <a:r>
              <a:rPr lang="en-GB" b="0" dirty="0"/>
              <a:t> </a:t>
            </a:r>
            <a:r>
              <a:rPr lang="en-GB" b="0" dirty="0" err="1"/>
              <a:t>est-il</a:t>
            </a:r>
            <a:r>
              <a:rPr lang="en-GB" b="0" dirty="0"/>
              <a:t> </a:t>
            </a:r>
            <a:r>
              <a:rPr lang="en-GB" b="0" dirty="0" smtClean="0"/>
              <a:t>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b="0" dirty="0" smtClean="0"/>
              <a:t>What’s The Time?</a:t>
            </a:r>
            <a:endParaRPr lang="en-GB" sz="2800" b="0" dirty="0"/>
          </a:p>
        </p:txBody>
      </p:sp>
      <p:grpSp>
        <p:nvGrpSpPr>
          <p:cNvPr id="8" name="Group 7"/>
          <p:cNvGrpSpPr/>
          <p:nvPr/>
        </p:nvGrpSpPr>
        <p:grpSpPr>
          <a:xfrm>
            <a:off x="1034448" y="2425442"/>
            <a:ext cx="1519145" cy="1516414"/>
            <a:chOff x="1034448" y="2555914"/>
            <a:chExt cx="1519145" cy="151641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448" y="2555914"/>
              <a:ext cx="1519145" cy="1516414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 flipV="1">
              <a:off x="1793953" y="2872605"/>
              <a:ext cx="135" cy="4545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1540811" y="3169199"/>
              <a:ext cx="238752" cy="1804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1751222" y="3314120"/>
              <a:ext cx="85462" cy="854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893330" y="2425442"/>
            <a:ext cx="1519145" cy="1516414"/>
            <a:chOff x="2869161" y="1806160"/>
            <a:chExt cx="1815059" cy="181179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9161" y="1806160"/>
              <a:ext cx="1815059" cy="1811796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>
            <a:xfrm flipH="1">
              <a:off x="3776610" y="2717231"/>
              <a:ext cx="161" cy="5430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3777026" y="2733835"/>
              <a:ext cx="119087" cy="4092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3725553" y="2711738"/>
              <a:ext cx="102109" cy="10210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52212" y="2425442"/>
            <a:ext cx="1519145" cy="1516414"/>
            <a:chOff x="4752212" y="2425442"/>
            <a:chExt cx="1519145" cy="151641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212" y="2425442"/>
              <a:ext cx="1519145" cy="1516414"/>
            </a:xfrm>
            <a:prstGeom prst="rect">
              <a:avLst/>
            </a:prstGeom>
          </p:spPr>
        </p:pic>
        <p:cxnSp>
          <p:nvCxnSpPr>
            <p:cNvPr id="43" name="Straight Arrow Connector 42"/>
            <p:cNvCxnSpPr/>
            <p:nvPr/>
          </p:nvCxnSpPr>
          <p:spPr>
            <a:xfrm flipH="1">
              <a:off x="5511648" y="3193578"/>
              <a:ext cx="135" cy="4545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 flipV="1">
              <a:off x="5424488" y="2890838"/>
              <a:ext cx="90060" cy="3352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5468984" y="3183381"/>
              <a:ext cx="85462" cy="854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611094" y="2425442"/>
            <a:ext cx="1519145" cy="1516414"/>
            <a:chOff x="7096183" y="1805520"/>
            <a:chExt cx="1815059" cy="1811796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6183" y="1805520"/>
              <a:ext cx="1815059" cy="1811796"/>
            </a:xfrm>
            <a:prstGeom prst="rect">
              <a:avLst/>
            </a:prstGeom>
          </p:spPr>
        </p:pic>
        <p:grpSp>
          <p:nvGrpSpPr>
            <p:cNvPr id="62" name="Group 61"/>
            <p:cNvGrpSpPr/>
            <p:nvPr/>
          </p:nvGrpSpPr>
          <p:grpSpPr>
            <a:xfrm>
              <a:off x="7605576" y="2711098"/>
              <a:ext cx="449108" cy="555274"/>
              <a:chOff x="7605576" y="2711098"/>
              <a:chExt cx="449108" cy="555274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 flipH="1">
                <a:off x="8009321" y="2723281"/>
                <a:ext cx="161" cy="54309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H="1">
                <a:off x="7605576" y="2757432"/>
                <a:ext cx="401491" cy="5577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51"/>
              <p:cNvSpPr/>
              <p:nvPr/>
            </p:nvSpPr>
            <p:spPr>
              <a:xfrm>
                <a:off x="7952575" y="2711098"/>
                <a:ext cx="102109" cy="10210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/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>
            <a:off x="909443" y="3967761"/>
            <a:ext cx="1769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inkl" pitchFamily="2" charset="0"/>
              </a:rPr>
              <a:t>Il </a:t>
            </a:r>
            <a:r>
              <a:rPr lang="en-GB" dirty="0" err="1" smtClean="0">
                <a:latin typeface="Twinkl" pitchFamily="2" charset="0"/>
              </a:rPr>
              <a:t>est</a:t>
            </a:r>
            <a:r>
              <a:rPr lang="en-GB" dirty="0" smtClean="0">
                <a:latin typeface="Twinkl" pitchFamily="2" charset="0"/>
              </a:rPr>
              <a:t> dix </a:t>
            </a:r>
            <a:r>
              <a:rPr lang="en-GB" b="1" u="sng" dirty="0" err="1" smtClean="0">
                <a:latin typeface="Twinkl" pitchFamily="2" charset="0"/>
              </a:rPr>
              <a:t>heures</a:t>
            </a:r>
            <a:r>
              <a:rPr lang="en-GB" dirty="0" smtClean="0">
                <a:latin typeface="Twinkl" pitchFamily="2" charset="0"/>
              </a:rPr>
              <a:t>.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643454" y="3967761"/>
            <a:ext cx="2018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inkl" pitchFamily="2" charset="0"/>
              </a:rPr>
              <a:t>Il </a:t>
            </a:r>
            <a:r>
              <a:rPr lang="en-GB" dirty="0" err="1" smtClean="0">
                <a:latin typeface="Twinkl" pitchFamily="2" charset="0"/>
              </a:rPr>
              <a:t>est</a:t>
            </a:r>
            <a:r>
              <a:rPr lang="en-GB" dirty="0" smtClean="0">
                <a:latin typeface="Twinkl" pitchFamily="2" charset="0"/>
              </a:rPr>
              <a:t> cinq </a:t>
            </a:r>
            <a:r>
              <a:rPr lang="en-GB" b="1" u="sng" dirty="0" err="1" smtClean="0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smtClean="0">
                <a:latin typeface="Twinkl" pitchFamily="2" charset="0"/>
              </a:rPr>
              <a:t>et </a:t>
            </a:r>
            <a:r>
              <a:rPr lang="en-GB" dirty="0" err="1" smtClean="0">
                <a:latin typeface="Twinkl" pitchFamily="2" charset="0"/>
              </a:rPr>
              <a:t>demie</a:t>
            </a:r>
            <a:r>
              <a:rPr lang="en-GB" dirty="0" smtClean="0">
                <a:latin typeface="Twinkl" pitchFamily="2" charset="0"/>
              </a:rPr>
              <a:t>.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502336" y="3967761"/>
            <a:ext cx="2018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inkl" pitchFamily="2" charset="0"/>
              </a:rPr>
              <a:t>Il </a:t>
            </a:r>
            <a:r>
              <a:rPr lang="en-GB" dirty="0" err="1" smtClean="0">
                <a:latin typeface="Twinkl" pitchFamily="2" charset="0"/>
              </a:rPr>
              <a:t>est</a:t>
            </a:r>
            <a:r>
              <a:rPr lang="en-GB" dirty="0" smtClean="0">
                <a:latin typeface="Twinkl" pitchFamily="2" charset="0"/>
              </a:rPr>
              <a:t> </a:t>
            </a:r>
            <a:r>
              <a:rPr lang="en-GB" dirty="0" err="1" smtClean="0">
                <a:latin typeface="Twinkl" pitchFamily="2" charset="0"/>
              </a:rPr>
              <a:t>onze</a:t>
            </a:r>
            <a:r>
              <a:rPr lang="en-GB" dirty="0" smtClean="0">
                <a:latin typeface="Twinkl" pitchFamily="2" charset="0"/>
              </a:rPr>
              <a:t> </a:t>
            </a:r>
          </a:p>
          <a:p>
            <a:pPr algn="ctr"/>
            <a:r>
              <a:rPr lang="en-GB" b="1" u="sng" dirty="0" err="1" smtClean="0">
                <a:latin typeface="Twinkl" pitchFamily="2" charset="0"/>
              </a:rPr>
              <a:t>heures</a:t>
            </a:r>
            <a:r>
              <a:rPr lang="en-GB" dirty="0" smtClean="0">
                <a:latin typeface="Twinkl" pitchFamily="2" charset="0"/>
              </a:rPr>
              <a:t> et </a:t>
            </a:r>
            <a:r>
              <a:rPr lang="en-GB" dirty="0" err="1" smtClean="0">
                <a:latin typeface="Twinkl" pitchFamily="2" charset="0"/>
              </a:rPr>
              <a:t>demie</a:t>
            </a:r>
            <a:r>
              <a:rPr lang="en-GB" dirty="0" smtClean="0">
                <a:latin typeface="Twinkl" pitchFamily="2" charset="0"/>
              </a:rPr>
              <a:t>.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361218" y="3967761"/>
            <a:ext cx="2018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inkl" pitchFamily="2" charset="0"/>
              </a:rPr>
              <a:t>Il </a:t>
            </a:r>
            <a:r>
              <a:rPr lang="en-GB" dirty="0" err="1" smtClean="0">
                <a:latin typeface="Twinkl" pitchFamily="2" charset="0"/>
              </a:rPr>
              <a:t>est</a:t>
            </a:r>
            <a:r>
              <a:rPr lang="en-GB" dirty="0" smtClean="0">
                <a:latin typeface="Twinkl" pitchFamily="2" charset="0"/>
              </a:rPr>
              <a:t> </a:t>
            </a:r>
            <a:r>
              <a:rPr lang="en-GB" dirty="0" err="1" smtClean="0">
                <a:latin typeface="Twinkl" pitchFamily="2" charset="0"/>
              </a:rPr>
              <a:t>huit</a:t>
            </a:r>
            <a:r>
              <a:rPr lang="en-GB" dirty="0" smtClean="0">
                <a:latin typeface="Twinkl" pitchFamily="2" charset="0"/>
              </a:rPr>
              <a:t> </a:t>
            </a:r>
            <a:r>
              <a:rPr lang="en-GB" b="1" u="sng" dirty="0" err="1" smtClean="0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smtClean="0">
                <a:latin typeface="Twinkl" pitchFamily="2" charset="0"/>
              </a:rPr>
              <a:t>et </a:t>
            </a:r>
            <a:r>
              <a:rPr lang="en-GB" dirty="0" err="1" smtClean="0">
                <a:latin typeface="Twinkl" pitchFamily="2" charset="0"/>
              </a:rPr>
              <a:t>demie</a:t>
            </a:r>
            <a:r>
              <a:rPr lang="en-GB" dirty="0" smtClean="0">
                <a:latin typeface="Twinkl" pitchFamily="2" charset="0"/>
              </a:rPr>
              <a:t>.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472921" y="1965327"/>
            <a:ext cx="418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Tell your partner what the time is.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472921" y="5199608"/>
            <a:ext cx="418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inkl" pitchFamily="2" charset="0"/>
              </a:rPr>
              <a:t>Il </a:t>
            </a:r>
            <a:r>
              <a:rPr lang="en-GB" dirty="0" err="1" smtClean="0">
                <a:latin typeface="Twinkl" pitchFamily="2" charset="0"/>
              </a:rPr>
              <a:t>est</a:t>
            </a:r>
            <a:r>
              <a:rPr lang="en-GB" dirty="0" smtClean="0">
                <a:latin typeface="Twinkl" pitchFamily="2" charset="0"/>
              </a:rPr>
              <a:t> .................................</a:t>
            </a:r>
            <a:r>
              <a:rPr lang="en-GB" b="1" u="sng" dirty="0" err="1" smtClean="0">
                <a:latin typeface="Twinkl" pitchFamily="2" charset="0"/>
              </a:rPr>
              <a:t>heures</a:t>
            </a:r>
            <a:r>
              <a:rPr lang="en-GB" dirty="0" smtClean="0">
                <a:latin typeface="Twinkl" pitchFamily="2" charset="0"/>
              </a:rPr>
              <a:t>.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97032" y="5626541"/>
            <a:ext cx="4940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inkl" pitchFamily="2" charset="0"/>
              </a:rPr>
              <a:t>Il </a:t>
            </a:r>
            <a:r>
              <a:rPr lang="en-GB" dirty="0" err="1" smtClean="0">
                <a:latin typeface="Twinkl" pitchFamily="2" charset="0"/>
              </a:rPr>
              <a:t>est</a:t>
            </a:r>
            <a:r>
              <a:rPr lang="en-GB" dirty="0" smtClean="0">
                <a:latin typeface="Twinkl" pitchFamily="2" charset="0"/>
              </a:rPr>
              <a:t> .................................</a:t>
            </a:r>
            <a:r>
              <a:rPr lang="en-GB" b="1" u="sng" dirty="0" err="1" smtClean="0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smtClean="0">
                <a:latin typeface="Twinkl" pitchFamily="2" charset="0"/>
              </a:rPr>
              <a:t>et </a:t>
            </a:r>
            <a:r>
              <a:rPr lang="en-GB" dirty="0" err="1" smtClean="0">
                <a:latin typeface="Twinkl" pitchFamily="2" charset="0"/>
              </a:rPr>
              <a:t>demie</a:t>
            </a:r>
            <a:r>
              <a:rPr lang="en-GB" dirty="0" smtClean="0">
                <a:latin typeface="Twinkl" pitchFamily="2" charset="0"/>
              </a:rPr>
              <a:t>.</a:t>
            </a:r>
            <a:endParaRPr lang="en-GB" dirty="0">
              <a:latin typeface="Twinkl" pitchFamily="2" charset="0"/>
            </a:endParaRPr>
          </a:p>
        </p:txBody>
      </p:sp>
      <p:pic>
        <p:nvPicPr>
          <p:cNvPr id="38" name="Pair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pic>
        <p:nvPicPr>
          <p:cNvPr id="41" name="Play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dix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571" y="465128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cinq demi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51" y="465128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onz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333" y="466339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huit demi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15" y="466339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l est dix heur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080304" y="1991041"/>
            <a:ext cx="609600" cy="609600"/>
          </a:xfrm>
          <a:prstGeom prst="rect">
            <a:avLst/>
          </a:prstGeom>
        </p:spPr>
      </p:pic>
      <p:pic>
        <p:nvPicPr>
          <p:cNvPr id="3" name="Il est cinq heures et demi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082071" y="2672100"/>
            <a:ext cx="609600" cy="609600"/>
          </a:xfrm>
          <a:prstGeom prst="rect">
            <a:avLst/>
          </a:prstGeom>
        </p:spPr>
      </p:pic>
      <p:pic>
        <p:nvPicPr>
          <p:cNvPr id="5" name="Il est onze heures et demi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082071" y="3403279"/>
            <a:ext cx="609600" cy="609600"/>
          </a:xfrm>
          <a:prstGeom prst="rect">
            <a:avLst/>
          </a:prstGeom>
        </p:spPr>
      </p:pic>
      <p:pic>
        <p:nvPicPr>
          <p:cNvPr id="12" name="Il est huit heures et demi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082071" y="4161636"/>
            <a:ext cx="609600" cy="609600"/>
          </a:xfrm>
          <a:prstGeom prst="rect">
            <a:avLst/>
          </a:prstGeom>
        </p:spPr>
      </p:pic>
      <p:pic>
        <p:nvPicPr>
          <p:cNvPr id="54" name="quelle heur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92" y="141628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Quelle heure est-il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076428" y="8836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9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4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6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35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4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6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35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3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1799771"/>
            <a:ext cx="7632700" cy="4293054"/>
          </a:xfrm>
          <a:prstGeom prst="rect">
            <a:avLst/>
          </a:prstGeom>
          <a:solidFill>
            <a:srgbClr val="FEE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400" b="0" dirty="0" err="1" smtClean="0"/>
              <a:t>Allez</a:t>
            </a:r>
            <a:r>
              <a:rPr lang="en-GB" sz="4400" b="0" dirty="0" smtClean="0"/>
              <a:t>-y !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100" b="0" dirty="0" smtClean="0"/>
              <a:t>Off You Go!</a:t>
            </a:r>
            <a:endParaRPr lang="en-GB" sz="31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50" y="1992454"/>
            <a:ext cx="2766217" cy="391285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992454"/>
            <a:ext cx="2766217" cy="391285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ndividual Work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7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>
                <a:latin typeface="Twinkl" pitchFamily="2" charset="0"/>
              </a:rPr>
              <a:t> </a:t>
            </a:r>
            <a:endParaRPr lang="en-GB" sz="1350" dirty="0">
              <a:latin typeface="Twinkl" pitchFamily="2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>
                <a:latin typeface="Twinkl" pitchFamily="2" charset="0"/>
              </a:rPr>
              <a:t> </a:t>
            </a:r>
            <a:endParaRPr lang="en-GB" sz="1350" dirty="0">
              <a:latin typeface="Twinkl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Twinkl SemiBold" pitchFamily="2" charset="0"/>
              </a:rPr>
              <a:t>Success Criteria</a:t>
            </a:r>
            <a:endParaRPr lang="en-US" sz="3600" dirty="0">
              <a:latin typeface="Twinkl SemiBold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Twinkl SemiBold" pitchFamily="2" charset="0"/>
              </a:rPr>
              <a:t>Aim</a:t>
            </a:r>
            <a:endParaRPr lang="en-US" sz="3600" dirty="0">
              <a:latin typeface="Twinkl SemiBold" pitchFamily="2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tabLst>
                <a:tab pos="226695" algn="l"/>
                <a:tab pos="457200" algn="l"/>
              </a:tabLst>
            </a:pPr>
            <a:r>
              <a:rPr lang="en-GB" kern="1400" dirty="0">
                <a:ea typeface="Times New Roman" panose="02020603050405020304" pitchFamily="18" charset="0"/>
              </a:rPr>
              <a:t>I can say and write a sentence to tell the time</a:t>
            </a:r>
            <a:r>
              <a:rPr lang="en-GB" kern="1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GB" sz="32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2" charset="0"/>
              </a:rPr>
              <a:t>I can say and write a sentence to tell the time – o’clock.</a:t>
            </a:r>
          </a:p>
          <a:p>
            <a:pPr marL="0" indent="0">
              <a:buNone/>
            </a:pPr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I can say and write a sentence to tell the time – half past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47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94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>
                <a:latin typeface="Twinkl" pitchFamily="2" charset="0"/>
              </a:rPr>
              <a:t> </a:t>
            </a:r>
            <a:endParaRPr lang="en-GB" sz="1350" dirty="0">
              <a:latin typeface="Twinkl" pitchFamily="2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>
                <a:latin typeface="Twinkl" pitchFamily="2" charset="0"/>
              </a:rPr>
              <a:t> </a:t>
            </a:r>
            <a:endParaRPr lang="en-GB" sz="1350" dirty="0">
              <a:latin typeface="Twinkl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Twinkl SemiBold" pitchFamily="2" charset="0"/>
              </a:rPr>
              <a:t>Success Criteria</a:t>
            </a:r>
            <a:endParaRPr lang="en-US" sz="3600" dirty="0">
              <a:latin typeface="Twinkl SemiBold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Twinkl SemiBold" pitchFamily="2" charset="0"/>
              </a:rPr>
              <a:t>Aim</a:t>
            </a:r>
            <a:endParaRPr lang="en-US" sz="3600" dirty="0">
              <a:latin typeface="Twinkl SemiBold" pitchFamily="2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tabLst>
                <a:tab pos="226695" algn="l"/>
                <a:tab pos="457200" algn="l"/>
              </a:tabLst>
            </a:pPr>
            <a:r>
              <a:rPr lang="en-GB" kern="1400" dirty="0">
                <a:ea typeface="Times New Roman" panose="02020603050405020304" pitchFamily="18" charset="0"/>
              </a:rPr>
              <a:t>I can say and write a sentence to tell the time</a:t>
            </a:r>
            <a:r>
              <a:rPr lang="en-GB" kern="1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GB" sz="32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2" charset="0"/>
              </a:rPr>
              <a:t>I can say and write a sentence to tell the time – o’clock.</a:t>
            </a:r>
          </a:p>
          <a:p>
            <a:pPr marL="0" indent="0">
              <a:buNone/>
            </a:pPr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I can say and write a sentence to tell the time – half past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5418442"/>
            <a:ext cx="7632700" cy="503847"/>
          </a:xfrm>
          <a:prstGeom prst="rect">
            <a:avLst/>
          </a:prstGeom>
          <a:solidFill>
            <a:srgbClr val="AAD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55650" y="1790700"/>
            <a:ext cx="7632700" cy="3522081"/>
          </a:xfrm>
          <a:prstGeom prst="rect">
            <a:avLst/>
          </a:prstGeom>
          <a:solidFill>
            <a:srgbClr val="8EA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392405" y="5474190"/>
            <a:ext cx="234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inkl" pitchFamily="2" charset="0"/>
              </a:rPr>
              <a:t>Il </a:t>
            </a:r>
            <a:r>
              <a:rPr lang="en-GB" dirty="0" err="1" smtClean="0">
                <a:latin typeface="Twinkl" pitchFamily="2" charset="0"/>
              </a:rPr>
              <a:t>est</a:t>
            </a:r>
            <a:r>
              <a:rPr lang="en-GB" dirty="0" smtClean="0">
                <a:latin typeface="Twinkl" pitchFamily="2" charset="0"/>
              </a:rPr>
              <a:t> </a:t>
            </a:r>
            <a:r>
              <a:rPr lang="en-GB" dirty="0" err="1" smtClean="0">
                <a:latin typeface="Twinkl" pitchFamily="2" charset="0"/>
              </a:rPr>
              <a:t>une</a:t>
            </a:r>
            <a:r>
              <a:rPr lang="en-GB" dirty="0" smtClean="0">
                <a:latin typeface="Twinkl" pitchFamily="2" charset="0"/>
              </a:rPr>
              <a:t> </a:t>
            </a:r>
            <a:r>
              <a:rPr lang="en-GB" b="1" u="sng" dirty="0" err="1" smtClean="0">
                <a:latin typeface="Twinkl" pitchFamily="2" charset="0"/>
              </a:rPr>
              <a:t>heure</a:t>
            </a:r>
            <a:r>
              <a:rPr lang="en-GB" dirty="0" smtClean="0">
                <a:latin typeface="Twinkl" pitchFamily="2" charset="0"/>
              </a:rPr>
              <a:t>.</a:t>
            </a:r>
            <a:endParaRPr lang="en-GB" dirty="0">
              <a:latin typeface="Twinkl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98" y="1970589"/>
            <a:ext cx="3107603" cy="310201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4571999" y="2586038"/>
            <a:ext cx="0" cy="9001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572000" y="2867025"/>
            <a:ext cx="376238" cy="6000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501753" y="3355183"/>
            <a:ext cx="140493" cy="1404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5"/>
          <p:cNvSpPr>
            <a:spLocks noGrp="1"/>
          </p:cNvSpPr>
          <p:nvPr>
            <p:ph type="title"/>
          </p:nvPr>
        </p:nvSpPr>
        <p:spPr>
          <a:xfrm>
            <a:off x="1060913" y="485773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b="0" dirty="0" err="1"/>
              <a:t>Quelle</a:t>
            </a:r>
            <a:r>
              <a:rPr lang="en-GB" b="0" dirty="0"/>
              <a:t> </a:t>
            </a:r>
            <a:r>
              <a:rPr lang="en-GB" b="0" dirty="0" err="1"/>
              <a:t>heure</a:t>
            </a:r>
            <a:r>
              <a:rPr lang="en-GB" b="0" dirty="0"/>
              <a:t> </a:t>
            </a:r>
            <a:r>
              <a:rPr lang="en-GB" b="0" dirty="0" err="1"/>
              <a:t>est-il</a:t>
            </a:r>
            <a:r>
              <a:rPr lang="en-GB" b="0" dirty="0"/>
              <a:t> </a:t>
            </a:r>
            <a:r>
              <a:rPr lang="en-GB" b="0" dirty="0" smtClean="0"/>
              <a:t>?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800" b="0" dirty="0" smtClean="0"/>
              <a:t>What’s the Time?</a:t>
            </a:r>
            <a:endParaRPr lang="en-GB" sz="2800" b="0" dirty="0"/>
          </a:p>
        </p:txBody>
      </p:sp>
      <p:pic>
        <p:nvPicPr>
          <p:cNvPr id="23" name="Whole Clas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157287" y="728663"/>
            <a:ext cx="1519301" cy="654050"/>
          </a:xfrm>
          <a:prstGeom prst="rect">
            <a:avLst/>
          </a:prstGeom>
          <a:solidFill>
            <a:srgbClr val="FF7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1390070" y="779818"/>
            <a:ext cx="12865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00" dirty="0">
                <a:solidFill>
                  <a:schemeClr val="tx1"/>
                </a:solidFill>
                <a:latin typeface="Twinkl" pitchFamily="2" charset="0"/>
              </a:rPr>
              <a:t>Click play buttons throughout to hear phrases and words.</a:t>
            </a:r>
          </a:p>
        </p:txBody>
      </p:sp>
      <p:pic>
        <p:nvPicPr>
          <p:cNvPr id="26" name="Pl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une heur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302" y="553026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l est une heu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854419" y="1634842"/>
            <a:ext cx="609600" cy="609600"/>
          </a:xfrm>
          <a:prstGeom prst="rect">
            <a:avLst/>
          </a:prstGeom>
        </p:spPr>
      </p:pic>
      <p:pic>
        <p:nvPicPr>
          <p:cNvPr id="16" name="quelle heur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15" y="141628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Quelle heure est-i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854419" y="9345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55650" y="5418442"/>
            <a:ext cx="7632700" cy="503847"/>
          </a:xfrm>
          <a:prstGeom prst="rect">
            <a:avLst/>
          </a:prstGeom>
          <a:solidFill>
            <a:srgbClr val="AAD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55650" y="1790700"/>
            <a:ext cx="7632700" cy="3522081"/>
          </a:xfrm>
          <a:prstGeom prst="rect">
            <a:avLst/>
          </a:prstGeom>
          <a:solidFill>
            <a:srgbClr val="8EA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392405" y="5472418"/>
            <a:ext cx="234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inkl" pitchFamily="2" charset="0"/>
              </a:rPr>
              <a:t>Il </a:t>
            </a:r>
            <a:r>
              <a:rPr lang="en-GB" dirty="0" err="1" smtClean="0">
                <a:latin typeface="Twinkl" pitchFamily="2" charset="0"/>
              </a:rPr>
              <a:t>est</a:t>
            </a:r>
            <a:r>
              <a:rPr lang="en-GB" dirty="0" smtClean="0">
                <a:latin typeface="Twinkl" pitchFamily="2" charset="0"/>
              </a:rPr>
              <a:t> cinq </a:t>
            </a:r>
            <a:r>
              <a:rPr lang="en-GB" b="1" u="sng" dirty="0" err="1" smtClean="0">
                <a:latin typeface="Twinkl" pitchFamily="2" charset="0"/>
              </a:rPr>
              <a:t>heures</a:t>
            </a:r>
            <a:r>
              <a:rPr lang="en-GB" dirty="0" smtClean="0">
                <a:latin typeface="Twinkl" pitchFamily="2" charset="0"/>
              </a:rPr>
              <a:t>.</a:t>
            </a:r>
            <a:endParaRPr lang="en-GB" dirty="0">
              <a:latin typeface="Twinkl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98" y="1970589"/>
            <a:ext cx="3107603" cy="310201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4571999" y="2586038"/>
            <a:ext cx="0" cy="9001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49378" y="3402668"/>
            <a:ext cx="346472" cy="6100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501753" y="3355183"/>
            <a:ext cx="140493" cy="1404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b="0" dirty="0" err="1"/>
              <a:t>Quelle</a:t>
            </a:r>
            <a:r>
              <a:rPr lang="en-GB" b="0" dirty="0"/>
              <a:t> </a:t>
            </a:r>
            <a:r>
              <a:rPr lang="en-GB" b="0" dirty="0" err="1"/>
              <a:t>heure</a:t>
            </a:r>
            <a:r>
              <a:rPr lang="en-GB" b="0" dirty="0"/>
              <a:t> </a:t>
            </a:r>
            <a:r>
              <a:rPr lang="en-GB" b="0" dirty="0" err="1" smtClean="0"/>
              <a:t>est-il</a:t>
            </a:r>
            <a:r>
              <a:rPr lang="en-GB" b="0" dirty="0" smtClean="0"/>
              <a:t> 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b="0" dirty="0"/>
              <a:t>What’s the Time?</a:t>
            </a:r>
          </a:p>
        </p:txBody>
      </p:sp>
      <p:pic>
        <p:nvPicPr>
          <p:cNvPr id="14" name="Whole Clas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17" name="Pl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cinq heure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83" y="5541777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l est cinq heur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91878" y="2125564"/>
            <a:ext cx="609600" cy="609600"/>
          </a:xfrm>
          <a:prstGeom prst="rect">
            <a:avLst/>
          </a:prstGeom>
        </p:spPr>
      </p:pic>
      <p:pic>
        <p:nvPicPr>
          <p:cNvPr id="15" name="quelle heur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92" y="143943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Quelle heure est-i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91878" y="13609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0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6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6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55650" y="5418442"/>
            <a:ext cx="7632700" cy="503847"/>
          </a:xfrm>
          <a:prstGeom prst="rect">
            <a:avLst/>
          </a:prstGeom>
          <a:solidFill>
            <a:srgbClr val="AAD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55650" y="1790700"/>
            <a:ext cx="7632700" cy="3522081"/>
          </a:xfrm>
          <a:prstGeom prst="rect">
            <a:avLst/>
          </a:prstGeom>
          <a:solidFill>
            <a:srgbClr val="8EA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392405" y="5479970"/>
            <a:ext cx="234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inkl" pitchFamily="2" charset="0"/>
              </a:rPr>
              <a:t>Il </a:t>
            </a:r>
            <a:r>
              <a:rPr lang="en-GB" dirty="0" err="1" smtClean="0">
                <a:latin typeface="Twinkl" pitchFamily="2" charset="0"/>
              </a:rPr>
              <a:t>est</a:t>
            </a:r>
            <a:r>
              <a:rPr lang="en-GB" dirty="0" smtClean="0">
                <a:latin typeface="Twinkl" pitchFamily="2" charset="0"/>
              </a:rPr>
              <a:t> dix </a:t>
            </a:r>
            <a:r>
              <a:rPr lang="en-GB" b="1" u="sng" dirty="0" err="1" smtClean="0">
                <a:latin typeface="Twinkl" pitchFamily="2" charset="0"/>
              </a:rPr>
              <a:t>heures</a:t>
            </a:r>
            <a:r>
              <a:rPr lang="en-GB" dirty="0" smtClean="0">
                <a:latin typeface="Twinkl" pitchFamily="2" charset="0"/>
              </a:rPr>
              <a:t>.</a:t>
            </a:r>
            <a:endParaRPr lang="en-GB" dirty="0">
              <a:latin typeface="Twinkl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98" y="1970589"/>
            <a:ext cx="3107603" cy="310201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4571999" y="2586038"/>
            <a:ext cx="0" cy="9001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501753" y="3355183"/>
            <a:ext cx="140493" cy="1404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062714" y="3159889"/>
            <a:ext cx="509285" cy="2881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5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b="0" dirty="0" err="1"/>
              <a:t>Quelle</a:t>
            </a:r>
            <a:r>
              <a:rPr lang="en-GB" b="0" dirty="0"/>
              <a:t> </a:t>
            </a:r>
            <a:r>
              <a:rPr lang="en-GB" b="0" dirty="0" err="1"/>
              <a:t>heure</a:t>
            </a:r>
            <a:r>
              <a:rPr lang="en-GB" b="0" dirty="0"/>
              <a:t> </a:t>
            </a:r>
            <a:r>
              <a:rPr lang="en-GB" b="0" dirty="0" err="1"/>
              <a:t>est-il</a:t>
            </a:r>
            <a:r>
              <a:rPr lang="en-GB" b="0" dirty="0"/>
              <a:t> </a:t>
            </a:r>
            <a:r>
              <a:rPr lang="en-GB" b="0" dirty="0" smtClean="0"/>
              <a:t>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b="0" dirty="0"/>
              <a:t>What’s the Time?</a:t>
            </a:r>
          </a:p>
        </p:txBody>
      </p:sp>
      <p:pic>
        <p:nvPicPr>
          <p:cNvPr id="16" name="Whole Clas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20" name="Pl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dix heure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83" y="5541777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l est dix heur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300223" y="1368664"/>
            <a:ext cx="609600" cy="609600"/>
          </a:xfrm>
          <a:prstGeom prst="rect">
            <a:avLst/>
          </a:prstGeom>
        </p:spPr>
      </p:pic>
      <p:pic>
        <p:nvPicPr>
          <p:cNvPr id="14" name="quelle heur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92" y="143943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Quelle heure est-i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300223" y="6121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8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55650" y="5418442"/>
            <a:ext cx="7632700" cy="503847"/>
          </a:xfrm>
          <a:prstGeom prst="rect">
            <a:avLst/>
          </a:prstGeom>
          <a:solidFill>
            <a:srgbClr val="AAD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55650" y="1790700"/>
            <a:ext cx="7632700" cy="3522081"/>
          </a:xfrm>
          <a:prstGeom prst="rect">
            <a:avLst/>
          </a:prstGeom>
          <a:solidFill>
            <a:srgbClr val="8EA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392405" y="5472418"/>
            <a:ext cx="234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inkl" pitchFamily="2" charset="0"/>
              </a:rPr>
              <a:t>Il </a:t>
            </a:r>
            <a:r>
              <a:rPr lang="en-GB" dirty="0" err="1" smtClean="0">
                <a:latin typeface="Twinkl" pitchFamily="2" charset="0"/>
              </a:rPr>
              <a:t>est</a:t>
            </a:r>
            <a:r>
              <a:rPr lang="en-GB" dirty="0" smtClean="0">
                <a:latin typeface="Twinkl" pitchFamily="2" charset="0"/>
              </a:rPr>
              <a:t> sept </a:t>
            </a:r>
            <a:r>
              <a:rPr lang="en-GB" b="1" u="sng" dirty="0" err="1" smtClean="0">
                <a:latin typeface="Twinkl" pitchFamily="2" charset="0"/>
              </a:rPr>
              <a:t>heures</a:t>
            </a:r>
            <a:r>
              <a:rPr lang="en-GB" dirty="0" smtClean="0">
                <a:latin typeface="Twinkl" pitchFamily="2" charset="0"/>
              </a:rPr>
              <a:t>.</a:t>
            </a:r>
            <a:endParaRPr lang="en-GB" dirty="0">
              <a:latin typeface="Twinkl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98" y="1970589"/>
            <a:ext cx="3107603" cy="310201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4571999" y="2586038"/>
            <a:ext cx="0" cy="9001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237908" y="3433049"/>
            <a:ext cx="346472" cy="6100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501753" y="3355183"/>
            <a:ext cx="140493" cy="1404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b="0" dirty="0" err="1"/>
              <a:t>Quelle</a:t>
            </a:r>
            <a:r>
              <a:rPr lang="en-GB" b="0" dirty="0"/>
              <a:t> </a:t>
            </a:r>
            <a:r>
              <a:rPr lang="en-GB" b="0" dirty="0" err="1"/>
              <a:t>heure</a:t>
            </a:r>
            <a:r>
              <a:rPr lang="en-GB" b="0" dirty="0"/>
              <a:t> </a:t>
            </a:r>
            <a:r>
              <a:rPr lang="en-GB" b="0" dirty="0" err="1"/>
              <a:t>est-il</a:t>
            </a:r>
            <a:r>
              <a:rPr lang="en-GB" b="0" dirty="0"/>
              <a:t> </a:t>
            </a:r>
            <a:r>
              <a:rPr lang="en-GB" b="0" dirty="0" smtClean="0"/>
              <a:t>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b="0" dirty="0"/>
              <a:t>What’s the Time?</a:t>
            </a:r>
          </a:p>
        </p:txBody>
      </p:sp>
      <p:pic>
        <p:nvPicPr>
          <p:cNvPr id="11" name="Whole Clas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15" name="Pl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sept heure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83" y="5541777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l est sept heur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72901" y="1283563"/>
            <a:ext cx="609600" cy="609600"/>
          </a:xfrm>
          <a:prstGeom prst="rect">
            <a:avLst/>
          </a:prstGeom>
        </p:spPr>
      </p:pic>
      <p:pic>
        <p:nvPicPr>
          <p:cNvPr id="17" name="quelle heur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92" y="143943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Quelle heure est-i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72901" y="4857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0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5418442"/>
            <a:ext cx="7632700" cy="503847"/>
          </a:xfrm>
          <a:prstGeom prst="rect">
            <a:avLst/>
          </a:prstGeom>
          <a:solidFill>
            <a:srgbClr val="AAD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55650" y="1790700"/>
            <a:ext cx="7632700" cy="3522081"/>
          </a:xfrm>
          <a:prstGeom prst="rect">
            <a:avLst/>
          </a:prstGeom>
          <a:solidFill>
            <a:srgbClr val="8EA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837535" y="5458004"/>
            <a:ext cx="348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inkl" pitchFamily="2" charset="0"/>
              </a:rPr>
              <a:t>Il </a:t>
            </a:r>
            <a:r>
              <a:rPr lang="en-GB" dirty="0" err="1" smtClean="0">
                <a:latin typeface="Twinkl" pitchFamily="2" charset="0"/>
              </a:rPr>
              <a:t>est</a:t>
            </a:r>
            <a:r>
              <a:rPr lang="en-GB" dirty="0" smtClean="0">
                <a:latin typeface="Twinkl" pitchFamily="2" charset="0"/>
              </a:rPr>
              <a:t> </a:t>
            </a:r>
            <a:r>
              <a:rPr lang="en-GB" dirty="0" err="1" smtClean="0">
                <a:latin typeface="Twinkl" pitchFamily="2" charset="0"/>
              </a:rPr>
              <a:t>quatre</a:t>
            </a:r>
            <a:r>
              <a:rPr lang="en-GB" dirty="0" smtClean="0">
                <a:latin typeface="Twinkl" pitchFamily="2" charset="0"/>
              </a:rPr>
              <a:t> </a:t>
            </a:r>
            <a:r>
              <a:rPr lang="en-GB" b="1" u="sng" dirty="0" err="1" smtClean="0">
                <a:latin typeface="Twinkl" pitchFamily="2" charset="0"/>
              </a:rPr>
              <a:t>heures</a:t>
            </a:r>
            <a:r>
              <a:rPr lang="en-GB" b="1" dirty="0">
                <a:latin typeface="Twinkl" pitchFamily="2" charset="0"/>
              </a:rPr>
              <a:t> </a:t>
            </a:r>
            <a:r>
              <a:rPr lang="en-GB" dirty="0" smtClean="0">
                <a:latin typeface="Twinkl" pitchFamily="2" charset="0"/>
              </a:rPr>
              <a:t>et </a:t>
            </a:r>
            <a:r>
              <a:rPr lang="en-GB" dirty="0" err="1" smtClean="0">
                <a:latin typeface="Twinkl" pitchFamily="2" charset="0"/>
              </a:rPr>
              <a:t>demie</a:t>
            </a:r>
            <a:r>
              <a:rPr lang="en-GB" dirty="0" smtClean="0">
                <a:latin typeface="Twinkl" pitchFamily="2" charset="0"/>
              </a:rPr>
              <a:t>.</a:t>
            </a:r>
            <a:endParaRPr lang="en-GB" dirty="0">
              <a:latin typeface="Twinkl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98" y="1970589"/>
            <a:ext cx="3107603" cy="310201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571999" y="3481387"/>
            <a:ext cx="0" cy="9001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76760" y="3410189"/>
            <a:ext cx="437200" cy="5355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501753" y="3355183"/>
            <a:ext cx="140493" cy="1404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b="0" dirty="0" err="1"/>
              <a:t>Quelle</a:t>
            </a:r>
            <a:r>
              <a:rPr lang="en-GB" b="0" dirty="0"/>
              <a:t> </a:t>
            </a:r>
            <a:r>
              <a:rPr lang="en-GB" b="0" dirty="0" err="1"/>
              <a:t>heure</a:t>
            </a:r>
            <a:r>
              <a:rPr lang="en-GB" b="0" dirty="0"/>
              <a:t> </a:t>
            </a:r>
            <a:r>
              <a:rPr lang="en-GB" b="0" dirty="0" err="1"/>
              <a:t>est-il</a:t>
            </a:r>
            <a:r>
              <a:rPr lang="en-GB" b="0" dirty="0"/>
              <a:t> </a:t>
            </a:r>
            <a:r>
              <a:rPr lang="en-GB" b="0" dirty="0" smtClean="0"/>
              <a:t>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b="0" dirty="0"/>
              <a:t>What’s the Time?</a:t>
            </a:r>
          </a:p>
        </p:txBody>
      </p:sp>
      <p:pic>
        <p:nvPicPr>
          <p:cNvPr id="13" name="Whole Clas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16" name="Pl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quatre et demi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801" y="5541777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l est quatre heures et demi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07461" y="1383376"/>
            <a:ext cx="609600" cy="609600"/>
          </a:xfrm>
          <a:prstGeom prst="rect">
            <a:avLst/>
          </a:prstGeom>
        </p:spPr>
      </p:pic>
      <p:pic>
        <p:nvPicPr>
          <p:cNvPr id="19" name="quelle heur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92" y="143943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Quelle heure est-i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07461" y="6493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7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2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55650" y="5418442"/>
            <a:ext cx="7632700" cy="503847"/>
          </a:xfrm>
          <a:prstGeom prst="rect">
            <a:avLst/>
          </a:prstGeom>
          <a:solidFill>
            <a:srgbClr val="AAD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55650" y="1790700"/>
            <a:ext cx="7632700" cy="3522081"/>
          </a:xfrm>
          <a:prstGeom prst="rect">
            <a:avLst/>
          </a:prstGeom>
          <a:solidFill>
            <a:srgbClr val="8EA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837535" y="5466523"/>
            <a:ext cx="348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inkl" pitchFamily="2" charset="0"/>
              </a:rPr>
              <a:t>Il </a:t>
            </a:r>
            <a:r>
              <a:rPr lang="en-GB" dirty="0" err="1" smtClean="0">
                <a:latin typeface="Twinkl" pitchFamily="2" charset="0"/>
              </a:rPr>
              <a:t>est</a:t>
            </a:r>
            <a:r>
              <a:rPr lang="en-GB" dirty="0" smtClean="0">
                <a:latin typeface="Twinkl" pitchFamily="2" charset="0"/>
              </a:rPr>
              <a:t> </a:t>
            </a:r>
            <a:r>
              <a:rPr lang="en-GB" dirty="0" err="1" smtClean="0">
                <a:latin typeface="Twinkl" pitchFamily="2" charset="0"/>
              </a:rPr>
              <a:t>neuf</a:t>
            </a:r>
            <a:r>
              <a:rPr lang="en-GB" dirty="0" smtClean="0">
                <a:latin typeface="Twinkl" pitchFamily="2" charset="0"/>
              </a:rPr>
              <a:t> </a:t>
            </a:r>
            <a:r>
              <a:rPr lang="en-GB" b="1" u="sng" dirty="0" err="1" smtClean="0">
                <a:latin typeface="Twinkl" pitchFamily="2" charset="0"/>
              </a:rPr>
              <a:t>heures</a:t>
            </a:r>
            <a:r>
              <a:rPr lang="en-GB" b="1" dirty="0">
                <a:latin typeface="Twinkl" pitchFamily="2" charset="0"/>
              </a:rPr>
              <a:t> </a:t>
            </a:r>
            <a:r>
              <a:rPr lang="en-GB" dirty="0" smtClean="0">
                <a:latin typeface="Twinkl" pitchFamily="2" charset="0"/>
              </a:rPr>
              <a:t>et </a:t>
            </a:r>
            <a:r>
              <a:rPr lang="en-GB" dirty="0" err="1" smtClean="0">
                <a:latin typeface="Twinkl" pitchFamily="2" charset="0"/>
              </a:rPr>
              <a:t>demie</a:t>
            </a:r>
            <a:r>
              <a:rPr lang="en-GB" dirty="0" smtClean="0">
                <a:latin typeface="Twinkl" pitchFamily="2" charset="0"/>
              </a:rPr>
              <a:t>.</a:t>
            </a:r>
            <a:endParaRPr lang="en-GB" dirty="0">
              <a:latin typeface="Twinkl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98" y="1970589"/>
            <a:ext cx="3107603" cy="310201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571999" y="3486150"/>
            <a:ext cx="0" cy="9001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902390" y="3291840"/>
            <a:ext cx="674370" cy="1371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501753" y="3355183"/>
            <a:ext cx="140493" cy="1404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b="0" dirty="0" err="1"/>
              <a:t>Quelle</a:t>
            </a:r>
            <a:r>
              <a:rPr lang="en-GB" b="0" dirty="0"/>
              <a:t> </a:t>
            </a:r>
            <a:r>
              <a:rPr lang="en-GB" b="0" dirty="0" err="1"/>
              <a:t>heure</a:t>
            </a:r>
            <a:r>
              <a:rPr lang="en-GB" b="0" dirty="0"/>
              <a:t> </a:t>
            </a:r>
            <a:r>
              <a:rPr lang="en-GB" b="0" dirty="0" err="1"/>
              <a:t>est-il</a:t>
            </a:r>
            <a:r>
              <a:rPr lang="en-GB" b="0" dirty="0"/>
              <a:t> </a:t>
            </a:r>
            <a:r>
              <a:rPr lang="en-GB" b="0" dirty="0" smtClean="0"/>
              <a:t>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b="0" dirty="0"/>
              <a:t>What’s the Time?</a:t>
            </a:r>
          </a:p>
        </p:txBody>
      </p:sp>
      <p:pic>
        <p:nvPicPr>
          <p:cNvPr id="14" name="Whole Clas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17" name="Pl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neuf et demi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901" y="5541777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l est neuf heures et demi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61326" y="1195568"/>
            <a:ext cx="609600" cy="609600"/>
          </a:xfrm>
          <a:prstGeom prst="rect">
            <a:avLst/>
          </a:prstGeom>
        </p:spPr>
      </p:pic>
      <p:pic>
        <p:nvPicPr>
          <p:cNvPr id="20" name="quelle heur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92" y="143943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Quelle heure est-i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61326" y="43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4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</TotalTime>
  <Words>365</Words>
  <Application>Microsoft Office PowerPoint</Application>
  <PresentationFormat>On-screen Show (4:3)</PresentationFormat>
  <Paragraphs>56</Paragraphs>
  <Slides>17</Slides>
  <Notes>0</Notes>
  <HiddenSlides>0</HiddenSlides>
  <MMClips>26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Tuffy</vt:lpstr>
      <vt:lpstr>Times New Roman</vt:lpstr>
      <vt:lpstr>Arial</vt:lpstr>
      <vt:lpstr>Twinkl</vt:lpstr>
      <vt:lpstr>Twinkl SemiBold</vt:lpstr>
      <vt:lpstr>Sassoon Infant Rg</vt:lpstr>
      <vt:lpstr>Calibri</vt:lpstr>
      <vt:lpstr>Office Theme</vt:lpstr>
      <vt:lpstr>French</vt:lpstr>
      <vt:lpstr>PowerPoint Presentation</vt:lpstr>
      <vt:lpstr>PowerPoint Presentation</vt:lpstr>
      <vt:lpstr>Quelle heure est-il ? What’s the Time?</vt:lpstr>
      <vt:lpstr>Quelle heure est-il ? What’s the Time?</vt:lpstr>
      <vt:lpstr>Quelle heure est-il ? What’s the Time?</vt:lpstr>
      <vt:lpstr>Quelle heure est-il ? What’s the Time?</vt:lpstr>
      <vt:lpstr>Quelle heure est-il ? What’s the Time?</vt:lpstr>
      <vt:lpstr>Quelle heure est-il ? What’s the Time?</vt:lpstr>
      <vt:lpstr>Quelle heure est-il ? What’s the Time?</vt:lpstr>
      <vt:lpstr>Quelle heure est-il ? What’s the Time?</vt:lpstr>
      <vt:lpstr>Jouons ! Let’s Play!</vt:lpstr>
      <vt:lpstr>Quelle heure est-il ? What’s The Time?</vt:lpstr>
      <vt:lpstr>Quelle heure est-il ? What’s The Time?</vt:lpstr>
      <vt:lpstr>Allez-y ! Off You Go!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Lynne Kennedy</cp:lastModifiedBy>
  <cp:revision>94</cp:revision>
  <dcterms:created xsi:type="dcterms:W3CDTF">2014-10-01T16:09:27Z</dcterms:created>
  <dcterms:modified xsi:type="dcterms:W3CDTF">2020-04-27T13:51:00Z</dcterms:modified>
</cp:coreProperties>
</file>