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0"/>
  </p:notesMasterIdLst>
  <p:handoutMasterIdLst>
    <p:handoutMasterId r:id="rId21"/>
  </p:handoutMasterIdLst>
  <p:sldIdLst>
    <p:sldId id="258" r:id="rId2"/>
    <p:sldId id="264" r:id="rId3"/>
    <p:sldId id="278" r:id="rId4"/>
    <p:sldId id="291" r:id="rId5"/>
    <p:sldId id="280" r:id="rId6"/>
    <p:sldId id="281" r:id="rId7"/>
    <p:sldId id="282" r:id="rId8"/>
    <p:sldId id="286" r:id="rId9"/>
    <p:sldId id="287" r:id="rId10"/>
    <p:sldId id="289" r:id="rId11"/>
    <p:sldId id="296" r:id="rId12"/>
    <p:sldId id="290" r:id="rId13"/>
    <p:sldId id="285" r:id="rId14"/>
    <p:sldId id="293" r:id="rId15"/>
    <p:sldId id="295" r:id="rId16"/>
    <p:sldId id="292" r:id="rId17"/>
    <p:sldId id="294" r:id="rId18"/>
    <p:sldId id="267" r:id="rId19"/>
  </p:sldIdLst>
  <p:sldSz cx="9144000" cy="6858000" type="screen4x3"/>
  <p:notesSz cx="6858000" cy="9144000"/>
  <p:embeddedFontLst>
    <p:embeddedFont>
      <p:font typeface="Calibri" panose="020F0502020204030204" pitchFamily="34" charset="0"/>
      <p:regular r:id="rId22"/>
      <p:bold r:id="rId23"/>
      <p:italic r:id="rId24"/>
      <p:boldItalic r:id="rId25"/>
    </p:embeddedFont>
    <p:embeddedFont>
      <p:font typeface="Report Rg" panose="020F0503030200020004" charset="0"/>
      <p:regular r:id="rId26"/>
      <p:bold r:id="rId27"/>
    </p:embeddedFont>
    <p:embeddedFont>
      <p:font typeface="Twinkl" panose="020B0604020202020204" charset="0"/>
      <p:regular r:id="rId28"/>
      <p:bold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A0DB"/>
    <a:srgbClr val="DE1E5A"/>
    <a:srgbClr val="BC0105"/>
    <a:srgbClr val="4DB1E3"/>
    <a:srgbClr val="80C1EB"/>
    <a:srgbClr val="ACDDFC"/>
    <a:srgbClr val="FFFFFF"/>
    <a:srgbClr val="4AA1D9"/>
    <a:srgbClr val="21A6F9"/>
    <a:srgbClr val="1C1C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85" d="100"/>
          <a:sy n="85" d="100"/>
        </p:scale>
        <p:origin x="1363" y="67"/>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27/08/2026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27/08/2026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04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2497" y="5734211"/>
            <a:ext cx="576495" cy="580719"/>
          </a:xfrm>
          <a:prstGeom prst="rect">
            <a:avLst/>
          </a:prstGeom>
        </p:spPr>
      </p:pic>
    </p:spTree>
    <p:extLst>
      <p:ext uri="{BB962C8B-B14F-4D97-AF65-F5344CB8AC3E}">
        <p14:creationId xmlns:p14="http://schemas.microsoft.com/office/powerpoint/2010/main" val="342987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78895"/>
            <a:ext cx="8220075" cy="994306"/>
          </a:xfrm>
        </p:spPr>
        <p:txBody>
          <a:bodyPr>
            <a:noAutofit/>
          </a:bodyPr>
          <a:lstStyle>
            <a:lvl1pPr>
              <a:defRPr>
                <a:latin typeface="Report Rg" panose="020F05030302000200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523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19737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8A0D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2" r:id="rId3"/>
    <p:sldLayoutId id="2147483663" r:id="rId4"/>
    <p:sldLayoutId id="2147483666" r:id="rId5"/>
  </p:sldLayoutIdLst>
  <p:txStyles>
    <p:titleStyle>
      <a:lvl1pPr algn="l" defTabSz="914400" rtl="0" eaLnBrk="1" latinLnBrk="0" hangingPunct="1">
        <a:lnSpc>
          <a:spcPct val="90000"/>
        </a:lnSpc>
        <a:spcBef>
          <a:spcPct val="0"/>
        </a:spcBef>
        <a:buNone/>
        <a:defRPr sz="4000" b="1" kern="1200">
          <a:solidFill>
            <a:srgbClr val="1C1C1C"/>
          </a:solidFill>
          <a:latin typeface="Report Rg" panose="020F05030302000200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Report Rg" panose="020F0503030200020004" pitchFamily="34" charset="0"/>
          <a:ea typeface="Report Rg" panose="020F05030302000200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Report Rg" panose="020F0503030200020004" pitchFamily="34" charset="0"/>
          <a:ea typeface="Report Rg" panose="020F05030302000200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Report Rg" panose="020F0503030200020004" pitchFamily="34" charset="0"/>
          <a:ea typeface="Report Rg" panose="020F05030302000200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Report Rg" panose="020F0503030200020004" pitchFamily="34" charset="0"/>
          <a:ea typeface="Report Rg" panose="020F05030302000200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Report Rg" panose="020F0503030200020004" pitchFamily="34" charset="0"/>
          <a:ea typeface="Report Rg" panose="020F050303020002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hyperlink" Target="mailto:Year1@woodstone.leics.sch.uk"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8.tiff"/><Relationship Id="rId7" Type="http://schemas.openxmlformats.org/officeDocument/2006/relationships/image" Target="../media/image11.png"/><Relationship Id="rId2" Type="http://schemas.openxmlformats.org/officeDocument/2006/relationships/image" Target="../media/image7.tiff"/><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9AFAC42-9411-4B7C-9CB0-9B2731C94BFF}"/>
              </a:ext>
            </a:extLst>
          </p:cNvPr>
          <p:cNvSpPr/>
          <p:nvPr/>
        </p:nvSpPr>
        <p:spPr>
          <a:xfrm>
            <a:off x="0" y="5903495"/>
            <a:ext cx="1275347" cy="8983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Report Rg" panose="020F0503030200020004" pitchFamily="34" charset="-18"/>
            </a:endParaRPr>
          </a:p>
        </p:txBody>
      </p:sp>
      <p:pic>
        <p:nvPicPr>
          <p:cNvPr id="2" name="Picture 1">
            <a:extLst>
              <a:ext uri="{FF2B5EF4-FFF2-40B4-BE49-F238E27FC236}">
                <a16:creationId xmlns:a16="http://schemas.microsoft.com/office/drawing/2014/main" id="{40001226-78DD-4A8B-B01E-D0F97C848DCD}"/>
              </a:ext>
            </a:extLst>
          </p:cNvPr>
          <p:cNvPicPr>
            <a:picLocks noChangeAspect="1"/>
          </p:cNvPicPr>
          <p:nvPr/>
        </p:nvPicPr>
        <p:blipFill>
          <a:blip r:embed="rId2"/>
          <a:stretch>
            <a:fillRect/>
          </a:stretch>
        </p:blipFill>
        <p:spPr>
          <a:xfrm>
            <a:off x="976889" y="2264905"/>
            <a:ext cx="6804476" cy="898358"/>
          </a:xfrm>
          <a:prstGeom prst="rect">
            <a:avLst/>
          </a:prstGeom>
        </p:spPr>
      </p:pic>
      <p:pic>
        <p:nvPicPr>
          <p:cNvPr id="4" name="Picture 3" descr="A picture containing company name&#10;&#10;Description automatically generated">
            <a:extLst>
              <a:ext uri="{FF2B5EF4-FFF2-40B4-BE49-F238E27FC236}">
                <a16:creationId xmlns:a16="http://schemas.microsoft.com/office/drawing/2014/main" id="{3516DC1E-7410-4A42-8113-295C59C1DA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500660">
            <a:off x="334700" y="4123674"/>
            <a:ext cx="1881293" cy="3031826"/>
          </a:xfrm>
          <a:prstGeom prst="rect">
            <a:avLst/>
          </a:prstGeom>
        </p:spPr>
      </p:pic>
    </p:spTree>
    <p:extLst>
      <p:ext uri="{BB962C8B-B14F-4D97-AF65-F5344CB8AC3E}">
        <p14:creationId xmlns:p14="http://schemas.microsoft.com/office/powerpoint/2010/main" val="2211886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20">
            <a:extLst>
              <a:ext uri="{FF2B5EF4-FFF2-40B4-BE49-F238E27FC236}">
                <a16:creationId xmlns:a16="http://schemas.microsoft.com/office/drawing/2014/main" id="{0F58851B-AC4E-4606-9EF5-34B01728ED8A}"/>
              </a:ext>
            </a:extLst>
          </p:cNvPr>
          <p:cNvSpPr txBox="1">
            <a:spLocks/>
          </p:cNvSpPr>
          <p:nvPr/>
        </p:nvSpPr>
        <p:spPr>
          <a:xfrm>
            <a:off x="461962" y="1157584"/>
            <a:ext cx="8220075" cy="994306"/>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Report Rg" panose="020F0503030200020004" pitchFamily="34" charset="0"/>
                <a:ea typeface="+mj-ea"/>
                <a:cs typeface="+mj-cs"/>
              </a:defRPr>
            </a:lvl1pPr>
          </a:lstStyle>
          <a:p>
            <a:pPr algn="ctr"/>
            <a:r>
              <a:rPr lang="en-US" sz="6000" dirty="0">
                <a:solidFill>
                  <a:schemeClr val="accent1"/>
                </a:solidFill>
              </a:rPr>
              <a:t>Phonics Screening Check</a:t>
            </a:r>
            <a:endParaRPr lang="en-GB" sz="6000" dirty="0">
              <a:solidFill>
                <a:schemeClr val="accent1"/>
              </a:solidFill>
            </a:endParaRPr>
          </a:p>
        </p:txBody>
      </p:sp>
      <p:sp>
        <p:nvSpPr>
          <p:cNvPr id="34" name="Rectangle: Rounded Corners 33">
            <a:extLst>
              <a:ext uri="{FF2B5EF4-FFF2-40B4-BE49-F238E27FC236}">
                <a16:creationId xmlns:a16="http://schemas.microsoft.com/office/drawing/2014/main" id="{0535CD29-2069-44EB-B9C5-13282F7C9B71}"/>
              </a:ext>
            </a:extLst>
          </p:cNvPr>
          <p:cNvSpPr/>
          <p:nvPr/>
        </p:nvSpPr>
        <p:spPr>
          <a:xfrm>
            <a:off x="743673" y="2541036"/>
            <a:ext cx="7656651" cy="262494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US" sz="2000" dirty="0">
                <a:latin typeface="Report Rg" panose="020F0503030200020004" pitchFamily="34" charset="0"/>
              </a:rPr>
              <a:t>This is a national test that takes place in June for Year 1 children. </a:t>
            </a:r>
          </a:p>
          <a:p>
            <a:pPr algn="ctr"/>
            <a:r>
              <a:rPr lang="en-GB" sz="2000" dirty="0">
                <a:solidFill>
                  <a:schemeClr val="bg1"/>
                </a:solidFill>
                <a:latin typeface="Report Rg" panose="020F0503030200020004" charset="0"/>
              </a:rPr>
              <a:t>The test contains 40 words. Each child will sit one-to-one and read each word aloud to a teacher. The test will take approximately 10 minutes per child, although all children are different and will complete the check at their own pace. The list of words the children read is a combination of 20 real words and 20 pseudo words (nonsense words).</a:t>
            </a:r>
          </a:p>
        </p:txBody>
      </p:sp>
      <p:pic>
        <p:nvPicPr>
          <p:cNvPr id="35" name="Picture 34" descr="A picture containing text&#10;&#10;Description automatically generated">
            <a:extLst>
              <a:ext uri="{FF2B5EF4-FFF2-40B4-BE49-F238E27FC236}">
                <a16:creationId xmlns:a16="http://schemas.microsoft.com/office/drawing/2014/main" id="{8EAC3C52-F9C5-48C3-BD51-1968C59737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445679">
            <a:off x="7355751" y="406149"/>
            <a:ext cx="1810677" cy="1805034"/>
          </a:xfrm>
          <a:prstGeom prst="rect">
            <a:avLst/>
          </a:prstGeom>
        </p:spPr>
      </p:pic>
      <p:pic>
        <p:nvPicPr>
          <p:cNvPr id="36" name="Picture 35" descr="A picture containing text, electronics, calculator, orange&#10;&#10;Description automatically generated">
            <a:extLst>
              <a:ext uri="{FF2B5EF4-FFF2-40B4-BE49-F238E27FC236}">
                <a16:creationId xmlns:a16="http://schemas.microsoft.com/office/drawing/2014/main" id="{30ED5383-3087-40FC-8FCD-4F9729C8B6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98376">
            <a:off x="-1157017" y="3982348"/>
            <a:ext cx="2773720" cy="2773720"/>
          </a:xfrm>
          <a:prstGeom prst="rect">
            <a:avLst/>
          </a:prstGeom>
        </p:spPr>
      </p:pic>
    </p:spTree>
    <p:extLst>
      <p:ext uri="{BB962C8B-B14F-4D97-AF65-F5344CB8AC3E}">
        <p14:creationId xmlns:p14="http://schemas.microsoft.com/office/powerpoint/2010/main" val="3233360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ritannia Primary School and Nursery - Year 1 Phonics Screening">
            <a:extLst>
              <a:ext uri="{FF2B5EF4-FFF2-40B4-BE49-F238E27FC236}">
                <a16:creationId xmlns:a16="http://schemas.microsoft.com/office/drawing/2014/main" id="{60DD7370-0EEC-49C9-99AB-0377167665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7275" y="966788"/>
            <a:ext cx="6899482" cy="4833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906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20">
            <a:extLst>
              <a:ext uri="{FF2B5EF4-FFF2-40B4-BE49-F238E27FC236}">
                <a16:creationId xmlns:a16="http://schemas.microsoft.com/office/drawing/2014/main" id="{0F58851B-AC4E-4606-9EF5-34B01728ED8A}"/>
              </a:ext>
            </a:extLst>
          </p:cNvPr>
          <p:cNvSpPr txBox="1">
            <a:spLocks/>
          </p:cNvSpPr>
          <p:nvPr/>
        </p:nvSpPr>
        <p:spPr>
          <a:xfrm>
            <a:off x="461962" y="1157584"/>
            <a:ext cx="8220075" cy="994306"/>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Report Rg" panose="020F0503030200020004" pitchFamily="34" charset="0"/>
                <a:ea typeface="+mj-ea"/>
                <a:cs typeface="+mj-cs"/>
              </a:defRPr>
            </a:lvl1pPr>
          </a:lstStyle>
          <a:p>
            <a:pPr algn="ctr"/>
            <a:r>
              <a:rPr lang="en-US" sz="6000" dirty="0">
                <a:solidFill>
                  <a:schemeClr val="accent1"/>
                </a:solidFill>
              </a:rPr>
              <a:t>Homework</a:t>
            </a:r>
            <a:endParaRPr lang="en-GB" sz="6000" dirty="0">
              <a:solidFill>
                <a:schemeClr val="accent1"/>
              </a:solidFill>
            </a:endParaRPr>
          </a:p>
        </p:txBody>
      </p:sp>
      <p:sp>
        <p:nvSpPr>
          <p:cNvPr id="34" name="Rectangle: Rounded Corners 33">
            <a:extLst>
              <a:ext uri="{FF2B5EF4-FFF2-40B4-BE49-F238E27FC236}">
                <a16:creationId xmlns:a16="http://schemas.microsoft.com/office/drawing/2014/main" id="{0535CD29-2069-44EB-B9C5-13282F7C9B71}"/>
              </a:ext>
            </a:extLst>
          </p:cNvPr>
          <p:cNvSpPr/>
          <p:nvPr/>
        </p:nvSpPr>
        <p:spPr>
          <a:xfrm>
            <a:off x="743673" y="2151890"/>
            <a:ext cx="7656651" cy="3612448"/>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US" dirty="0">
                <a:latin typeface="Report Rg" panose="020F0503030200020004" pitchFamily="34" charset="0"/>
              </a:rPr>
              <a:t>Your child will receive a piece of </a:t>
            </a:r>
            <a:r>
              <a:rPr lang="en-US" dirty="0" err="1">
                <a:latin typeface="Report Rg" panose="020F0503030200020004" pitchFamily="34" charset="0"/>
              </a:rPr>
              <a:t>Maths</a:t>
            </a:r>
            <a:r>
              <a:rPr lang="en-US" dirty="0">
                <a:latin typeface="Report Rg" panose="020F0503030200020004" pitchFamily="34" charset="0"/>
              </a:rPr>
              <a:t> homework every </a:t>
            </a:r>
            <a:r>
              <a:rPr lang="en-US" b="1" dirty="0">
                <a:latin typeface="Report Rg" panose="020F0503030200020004" pitchFamily="34" charset="0"/>
              </a:rPr>
              <a:t>Friday</a:t>
            </a:r>
            <a:r>
              <a:rPr lang="en-US" dirty="0">
                <a:latin typeface="Report Rg" panose="020F0503030200020004" pitchFamily="34" charset="0"/>
              </a:rPr>
              <a:t>. Please return the homework by the following Wednesday.</a:t>
            </a:r>
          </a:p>
          <a:p>
            <a:pPr algn="ctr"/>
            <a:endParaRPr lang="en-US" dirty="0">
              <a:latin typeface="Report Rg" panose="020F0503030200020004" pitchFamily="34" charset="0"/>
            </a:endParaRPr>
          </a:p>
          <a:p>
            <a:pPr algn="ctr"/>
            <a:r>
              <a:rPr lang="en-GB" dirty="0">
                <a:latin typeface="Report Rg" panose="020F0503030200020004" charset="0"/>
              </a:rPr>
              <a:t>Reading has a huge impact on children’s development therefore we ask for parents to read with their children at least five times per week in order for them to reap the full benefits. Children will receive a sticker and be entered into our weekly reading raffle for reading 5 times (for around 10 minutes) per week. </a:t>
            </a:r>
          </a:p>
          <a:p>
            <a:pPr algn="ctr"/>
            <a:r>
              <a:rPr lang="en-US" dirty="0">
                <a:latin typeface="Report Rg" panose="020F0503030200020004" charset="0"/>
              </a:rPr>
              <a:t>L</a:t>
            </a:r>
            <a:r>
              <a:rPr lang="en-GB" dirty="0" err="1">
                <a:latin typeface="Report Rg" panose="020F0503030200020004" charset="0"/>
              </a:rPr>
              <a:t>ikewise</a:t>
            </a:r>
            <a:r>
              <a:rPr lang="en-GB" dirty="0">
                <a:latin typeface="Report Rg" panose="020F0503030200020004" charset="0"/>
              </a:rPr>
              <a:t>, it is very important that children are read to as this helps develop their understanding of texts, expand their vocabulary and teaches them how to read with expression.</a:t>
            </a:r>
          </a:p>
        </p:txBody>
      </p:sp>
      <p:pic>
        <p:nvPicPr>
          <p:cNvPr id="35" name="Picture 34" descr="A picture containing text&#10;&#10;Description automatically generated">
            <a:extLst>
              <a:ext uri="{FF2B5EF4-FFF2-40B4-BE49-F238E27FC236}">
                <a16:creationId xmlns:a16="http://schemas.microsoft.com/office/drawing/2014/main" id="{8EAC3C52-F9C5-48C3-BD51-1968C59737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445679">
            <a:off x="7355751" y="406149"/>
            <a:ext cx="1810677" cy="1805034"/>
          </a:xfrm>
          <a:prstGeom prst="rect">
            <a:avLst/>
          </a:prstGeom>
        </p:spPr>
      </p:pic>
      <p:pic>
        <p:nvPicPr>
          <p:cNvPr id="36" name="Picture 35" descr="A picture containing text, electronics, calculator, orange&#10;&#10;Description automatically generated">
            <a:extLst>
              <a:ext uri="{FF2B5EF4-FFF2-40B4-BE49-F238E27FC236}">
                <a16:creationId xmlns:a16="http://schemas.microsoft.com/office/drawing/2014/main" id="{30ED5383-3087-40FC-8FCD-4F9729C8B6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98376">
            <a:off x="-1157017" y="3982348"/>
            <a:ext cx="2773720" cy="2773720"/>
          </a:xfrm>
          <a:prstGeom prst="rect">
            <a:avLst/>
          </a:prstGeom>
        </p:spPr>
      </p:pic>
    </p:spTree>
    <p:extLst>
      <p:ext uri="{BB962C8B-B14F-4D97-AF65-F5344CB8AC3E}">
        <p14:creationId xmlns:p14="http://schemas.microsoft.com/office/powerpoint/2010/main" val="2944091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0">
            <a:extLst>
              <a:ext uri="{FF2B5EF4-FFF2-40B4-BE49-F238E27FC236}">
                <a16:creationId xmlns:a16="http://schemas.microsoft.com/office/drawing/2014/main" id="{F19B53E9-F31C-4A3B-AA1B-C8849164B697}"/>
              </a:ext>
            </a:extLst>
          </p:cNvPr>
          <p:cNvSpPr>
            <a:spLocks noGrp="1"/>
          </p:cNvSpPr>
          <p:nvPr>
            <p:ph type="title"/>
          </p:nvPr>
        </p:nvSpPr>
        <p:spPr>
          <a:xfrm>
            <a:off x="457198" y="565985"/>
            <a:ext cx="8220075" cy="994306"/>
          </a:xfrm>
        </p:spPr>
        <p:txBody>
          <a:bodyPr/>
          <a:lstStyle/>
          <a:p>
            <a:r>
              <a:rPr lang="en-GB" sz="6000" dirty="0">
                <a:solidFill>
                  <a:schemeClr val="accent1"/>
                </a:solidFill>
              </a:rPr>
              <a:t>Enrichment</a:t>
            </a:r>
          </a:p>
        </p:txBody>
      </p:sp>
      <p:pic>
        <p:nvPicPr>
          <p:cNvPr id="4" name="Picture 3" descr="A picture containing text, electronics, calculator, orange&#10;&#10;Description automatically generated">
            <a:extLst>
              <a:ext uri="{FF2B5EF4-FFF2-40B4-BE49-F238E27FC236}">
                <a16:creationId xmlns:a16="http://schemas.microsoft.com/office/drawing/2014/main" id="{C741BF4F-659B-43E8-A1A5-E209C31F6F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90902">
            <a:off x="7656056" y="19947"/>
            <a:ext cx="2773720" cy="2773720"/>
          </a:xfrm>
          <a:prstGeom prst="rect">
            <a:avLst/>
          </a:prstGeom>
        </p:spPr>
      </p:pic>
      <p:pic>
        <p:nvPicPr>
          <p:cNvPr id="5" name="Picture 4" descr="A picture containing text, sunset&#10;&#10;Description automatically generated">
            <a:extLst>
              <a:ext uri="{FF2B5EF4-FFF2-40B4-BE49-F238E27FC236}">
                <a16:creationId xmlns:a16="http://schemas.microsoft.com/office/drawing/2014/main" id="{2B0EDEA5-6AB7-4BA2-8433-1271778B61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966797">
            <a:off x="-826081" y="5801843"/>
            <a:ext cx="2903634" cy="716143"/>
          </a:xfrm>
          <a:prstGeom prst="rect">
            <a:avLst/>
          </a:prstGeom>
        </p:spPr>
      </p:pic>
      <p:grpSp>
        <p:nvGrpSpPr>
          <p:cNvPr id="6" name="Group 5">
            <a:extLst>
              <a:ext uri="{FF2B5EF4-FFF2-40B4-BE49-F238E27FC236}">
                <a16:creationId xmlns:a16="http://schemas.microsoft.com/office/drawing/2014/main" id="{76CCD656-5FC1-481F-BCD9-19D1E354A434}"/>
              </a:ext>
            </a:extLst>
          </p:cNvPr>
          <p:cNvGrpSpPr/>
          <p:nvPr/>
        </p:nvGrpSpPr>
        <p:grpSpPr>
          <a:xfrm>
            <a:off x="871283" y="1570485"/>
            <a:ext cx="7391903" cy="4618336"/>
            <a:chOff x="853439" y="1685396"/>
            <a:chExt cx="7391903" cy="4618336"/>
          </a:xfrm>
        </p:grpSpPr>
        <p:sp>
          <p:nvSpPr>
            <p:cNvPr id="7" name="Oval 6">
              <a:extLst>
                <a:ext uri="{FF2B5EF4-FFF2-40B4-BE49-F238E27FC236}">
                  <a16:creationId xmlns:a16="http://schemas.microsoft.com/office/drawing/2014/main" id="{B8565E2A-BF41-4108-8F7C-AA3205F64F2B}"/>
                </a:ext>
              </a:extLst>
            </p:cNvPr>
            <p:cNvSpPr/>
            <p:nvPr/>
          </p:nvSpPr>
          <p:spPr>
            <a:xfrm>
              <a:off x="2108498" y="1685396"/>
              <a:ext cx="2239941" cy="2239941"/>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latin typeface="Report Rg" panose="020F0503030200020004" pitchFamily="34" charset="-18"/>
                </a:rPr>
                <a:t>Harvest Festival 29</a:t>
              </a:r>
              <a:r>
                <a:rPr lang="en-US" sz="1800" b="1" baseline="30000" dirty="0">
                  <a:latin typeface="Report Rg" panose="020F0503030200020004" pitchFamily="34" charset="-18"/>
                </a:rPr>
                <a:t>th</a:t>
              </a:r>
              <a:r>
                <a:rPr lang="en-US" b="1" dirty="0">
                  <a:latin typeface="Report Rg" panose="020F0503030200020004" pitchFamily="34" charset="-18"/>
                </a:rPr>
                <a:t> September</a:t>
              </a:r>
              <a:endParaRPr lang="en-GB" sz="1800" b="1" dirty="0">
                <a:latin typeface="Report Rg" panose="020F0503030200020004" pitchFamily="34" charset="-18"/>
              </a:endParaRPr>
            </a:p>
          </p:txBody>
        </p:sp>
        <p:sp>
          <p:nvSpPr>
            <p:cNvPr id="9" name="Oval 8">
              <a:extLst>
                <a:ext uri="{FF2B5EF4-FFF2-40B4-BE49-F238E27FC236}">
                  <a16:creationId xmlns:a16="http://schemas.microsoft.com/office/drawing/2014/main" id="{0563CEAF-6943-436A-AE5D-6274DCE85FC5}"/>
                </a:ext>
              </a:extLst>
            </p:cNvPr>
            <p:cNvSpPr/>
            <p:nvPr/>
          </p:nvSpPr>
          <p:spPr>
            <a:xfrm>
              <a:off x="4885430" y="1713775"/>
              <a:ext cx="2239941" cy="223994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a:latin typeface="Report Rg" panose="020F0503030200020004" pitchFamily="34" charset="-18"/>
                </a:rPr>
                <a:t>Nativity </a:t>
              </a:r>
            </a:p>
            <a:p>
              <a:pPr algn="ctr"/>
              <a:r>
                <a:rPr lang="en-GB" b="1" dirty="0">
                  <a:latin typeface="Report Rg" panose="020F0503030200020004" pitchFamily="34" charset="-18"/>
                </a:rPr>
                <a:t>TBC</a:t>
              </a:r>
              <a:endParaRPr lang="en-GB" sz="1800" b="1" dirty="0">
                <a:latin typeface="Report Rg" panose="020F0503030200020004" pitchFamily="34" charset="-18"/>
              </a:endParaRPr>
            </a:p>
          </p:txBody>
        </p:sp>
        <p:sp>
          <p:nvSpPr>
            <p:cNvPr id="10" name="Oval 9">
              <a:extLst>
                <a:ext uri="{FF2B5EF4-FFF2-40B4-BE49-F238E27FC236}">
                  <a16:creationId xmlns:a16="http://schemas.microsoft.com/office/drawing/2014/main" id="{B5D54130-EABB-47FE-A871-94434D99FE3E}"/>
                </a:ext>
              </a:extLst>
            </p:cNvPr>
            <p:cNvSpPr/>
            <p:nvPr/>
          </p:nvSpPr>
          <p:spPr>
            <a:xfrm>
              <a:off x="853439" y="3978300"/>
              <a:ext cx="2239941" cy="223994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dirty="0">
                  <a:latin typeface="Report Rg" panose="020F0503030200020004" pitchFamily="34" charset="-18"/>
                </a:rPr>
                <a:t>Swimming Spring 2</a:t>
              </a:r>
            </a:p>
          </p:txBody>
        </p:sp>
        <p:sp>
          <p:nvSpPr>
            <p:cNvPr id="11" name="Oval 10">
              <a:extLst>
                <a:ext uri="{FF2B5EF4-FFF2-40B4-BE49-F238E27FC236}">
                  <a16:creationId xmlns:a16="http://schemas.microsoft.com/office/drawing/2014/main" id="{902937AE-D22D-46DA-9385-FDD28D7D4F19}"/>
                </a:ext>
              </a:extLst>
            </p:cNvPr>
            <p:cNvSpPr/>
            <p:nvPr/>
          </p:nvSpPr>
          <p:spPr>
            <a:xfrm>
              <a:off x="3429420" y="4031015"/>
              <a:ext cx="2239941" cy="2239941"/>
            </a:xfrm>
            <a:prstGeom prst="ellipse">
              <a:avLst/>
            </a:prstGeom>
            <a:solidFill>
              <a:srgbClr val="DE1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latin typeface="Report Rg" panose="020F0503030200020004" pitchFamily="34" charset="-18"/>
                </a:rPr>
                <a:t>Tamworth Castle</a:t>
              </a:r>
            </a:p>
            <a:p>
              <a:pPr algn="ctr"/>
              <a:r>
                <a:rPr lang="en-US" b="1" dirty="0">
                  <a:latin typeface="Report Rg" panose="020F0503030200020004" pitchFamily="34" charset="-18"/>
                </a:rPr>
                <a:t>Spring 2</a:t>
              </a:r>
              <a:endParaRPr lang="en-GB" sz="1800" b="1" dirty="0">
                <a:latin typeface="Report Rg" panose="020F0503030200020004" pitchFamily="34" charset="-18"/>
              </a:endParaRPr>
            </a:p>
          </p:txBody>
        </p:sp>
        <p:sp>
          <p:nvSpPr>
            <p:cNvPr id="12" name="Oval 11">
              <a:extLst>
                <a:ext uri="{FF2B5EF4-FFF2-40B4-BE49-F238E27FC236}">
                  <a16:creationId xmlns:a16="http://schemas.microsoft.com/office/drawing/2014/main" id="{927A8BD3-67DF-4DCA-9C08-88ACE5A5D981}"/>
                </a:ext>
              </a:extLst>
            </p:cNvPr>
            <p:cNvSpPr/>
            <p:nvPr/>
          </p:nvSpPr>
          <p:spPr>
            <a:xfrm>
              <a:off x="6005401" y="4063791"/>
              <a:ext cx="2239941" cy="2239941"/>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Report Rg" panose="020F0503030200020004" charset="0"/>
                </a:rPr>
                <a:t>Visit to Attenborough Arboretum </a:t>
              </a:r>
            </a:p>
            <a:p>
              <a:pPr algn="ctr"/>
              <a:r>
                <a:rPr lang="en-US" sz="1800" b="1" dirty="0">
                  <a:latin typeface="Report Rg" panose="020F0503030200020004" charset="0"/>
                </a:rPr>
                <a:t>S</a:t>
              </a:r>
              <a:r>
                <a:rPr lang="en-GB" sz="1800" b="1" dirty="0" err="1">
                  <a:latin typeface="Report Rg" panose="020F0503030200020004" charset="0"/>
                </a:rPr>
                <a:t>pring</a:t>
              </a:r>
              <a:r>
                <a:rPr lang="en-GB" sz="1800" b="1" dirty="0">
                  <a:latin typeface="Report Rg" panose="020F0503030200020004" charset="0"/>
                </a:rPr>
                <a:t> 2 </a:t>
              </a:r>
            </a:p>
          </p:txBody>
        </p:sp>
      </p:grpSp>
    </p:spTree>
    <p:extLst>
      <p:ext uri="{BB962C8B-B14F-4D97-AF65-F5344CB8AC3E}">
        <p14:creationId xmlns:p14="http://schemas.microsoft.com/office/powerpoint/2010/main" val="1430609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20">
            <a:extLst>
              <a:ext uri="{FF2B5EF4-FFF2-40B4-BE49-F238E27FC236}">
                <a16:creationId xmlns:a16="http://schemas.microsoft.com/office/drawing/2014/main" id="{0F58851B-AC4E-4606-9EF5-34B01728ED8A}"/>
              </a:ext>
            </a:extLst>
          </p:cNvPr>
          <p:cNvSpPr txBox="1">
            <a:spLocks/>
          </p:cNvSpPr>
          <p:nvPr/>
        </p:nvSpPr>
        <p:spPr>
          <a:xfrm>
            <a:off x="461962" y="1157584"/>
            <a:ext cx="8220075" cy="994306"/>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Report Rg" panose="020F0503030200020004" pitchFamily="34" charset="0"/>
                <a:ea typeface="+mj-ea"/>
                <a:cs typeface="+mj-cs"/>
              </a:defRPr>
            </a:lvl1pPr>
          </a:lstStyle>
          <a:p>
            <a:pPr algn="ctr"/>
            <a:r>
              <a:rPr lang="en-US" sz="6000" dirty="0">
                <a:solidFill>
                  <a:schemeClr val="accent1"/>
                </a:solidFill>
              </a:rPr>
              <a:t>Milk</a:t>
            </a:r>
            <a:endParaRPr lang="en-GB" sz="6000" dirty="0">
              <a:solidFill>
                <a:schemeClr val="accent1"/>
              </a:solidFill>
            </a:endParaRPr>
          </a:p>
        </p:txBody>
      </p:sp>
      <p:sp>
        <p:nvSpPr>
          <p:cNvPr id="34" name="Rectangle: Rounded Corners 33">
            <a:extLst>
              <a:ext uri="{FF2B5EF4-FFF2-40B4-BE49-F238E27FC236}">
                <a16:creationId xmlns:a16="http://schemas.microsoft.com/office/drawing/2014/main" id="{0535CD29-2069-44EB-B9C5-13282F7C9B71}"/>
              </a:ext>
            </a:extLst>
          </p:cNvPr>
          <p:cNvSpPr/>
          <p:nvPr/>
        </p:nvSpPr>
        <p:spPr>
          <a:xfrm>
            <a:off x="743673" y="2044741"/>
            <a:ext cx="7656651" cy="2386581"/>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US" dirty="0">
                <a:latin typeface="Report Rg" panose="020F0503030200020004" charset="0"/>
              </a:rPr>
              <a:t>In Year 1 we are unable to give milk to those who are not on the list due to health and safety reasons. </a:t>
            </a:r>
          </a:p>
          <a:p>
            <a:pPr algn="ctr"/>
            <a:endParaRPr lang="en-US" dirty="0">
              <a:latin typeface="Report Rg" panose="020F0503030200020004" charset="0"/>
            </a:endParaRPr>
          </a:p>
          <a:p>
            <a:pPr marL="285750" indent="-285750" algn="ctr">
              <a:buFont typeface="Arial" panose="020B0604020202020204" pitchFamily="34" charset="0"/>
              <a:buChar char="•"/>
            </a:pPr>
            <a:r>
              <a:rPr lang="en-US" dirty="0">
                <a:latin typeface="Report Rg" panose="020F0503030200020004" charset="0"/>
              </a:rPr>
              <a:t>If you would like your child to have milk please let the office know.</a:t>
            </a:r>
          </a:p>
          <a:p>
            <a:pPr marL="285750" indent="-285750" algn="ctr">
              <a:buFont typeface="Arial" panose="020B0604020202020204" pitchFamily="34" charset="0"/>
              <a:buChar char="•"/>
            </a:pPr>
            <a:endParaRPr lang="en-US" dirty="0">
              <a:latin typeface="Report Rg" panose="020F0503030200020004" charset="0"/>
            </a:endParaRPr>
          </a:p>
          <a:p>
            <a:pPr marL="285750" indent="-285750" algn="ctr">
              <a:buFont typeface="Arial" panose="020B0604020202020204" pitchFamily="34" charset="0"/>
              <a:buChar char="•"/>
            </a:pPr>
            <a:r>
              <a:rPr lang="en-US" dirty="0">
                <a:latin typeface="Report Rg" panose="020F0503030200020004" charset="0"/>
              </a:rPr>
              <a:t>We have some children not wanting their milk, if you no longer want your child to have milk just let the office know.</a:t>
            </a:r>
            <a:endParaRPr lang="en-GB" dirty="0">
              <a:latin typeface="Report Rg" panose="020F0503030200020004" charset="0"/>
            </a:endParaRPr>
          </a:p>
        </p:txBody>
      </p:sp>
      <p:pic>
        <p:nvPicPr>
          <p:cNvPr id="35" name="Picture 34" descr="A picture containing text&#10;&#10;Description automatically generated">
            <a:extLst>
              <a:ext uri="{FF2B5EF4-FFF2-40B4-BE49-F238E27FC236}">
                <a16:creationId xmlns:a16="http://schemas.microsoft.com/office/drawing/2014/main" id="{8EAC3C52-F9C5-48C3-BD51-1968C59737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445679">
            <a:off x="7355751" y="406149"/>
            <a:ext cx="1810677" cy="1805034"/>
          </a:xfrm>
          <a:prstGeom prst="rect">
            <a:avLst/>
          </a:prstGeom>
        </p:spPr>
      </p:pic>
      <p:pic>
        <p:nvPicPr>
          <p:cNvPr id="36" name="Picture 35" descr="A picture containing text, electronics, calculator, orange&#10;&#10;Description automatically generated">
            <a:extLst>
              <a:ext uri="{FF2B5EF4-FFF2-40B4-BE49-F238E27FC236}">
                <a16:creationId xmlns:a16="http://schemas.microsoft.com/office/drawing/2014/main" id="{30ED5383-3087-40FC-8FCD-4F9729C8B6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98376">
            <a:off x="-1157017" y="3982348"/>
            <a:ext cx="2773720" cy="2773720"/>
          </a:xfrm>
          <a:prstGeom prst="rect">
            <a:avLst/>
          </a:prstGeom>
        </p:spPr>
      </p:pic>
      <p:pic>
        <p:nvPicPr>
          <p:cNvPr id="1026" name="Picture 2" descr="Tall vanilla milk carton clipart. Cute flat illustration of ...">
            <a:extLst>
              <a:ext uri="{FF2B5EF4-FFF2-40B4-BE49-F238E27FC236}">
                <a16:creationId xmlns:a16="http://schemas.microsoft.com/office/drawing/2014/main" id="{CC990696-1E55-44F2-B8C5-FEF1B701949B}"/>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1327" y1="17959" x2="52959" y2="22449"/>
                        <a14:foregroundMark x1="44898" y1="16122" x2="45714" y2="18163"/>
                        <a14:foregroundMark x1="38265" y1="11224" x2="55714" y2="11633"/>
                        <a14:foregroundMark x1="55714" y1="11633" x2="62755" y2="10612"/>
                        <a14:foregroundMark x1="62755" y1="10612" x2="63061" y2="10306"/>
                        <a14:foregroundMark x1="68061" y1="18163" x2="68061" y2="18163"/>
                        <a14:foregroundMark x1="65816" y1="17959" x2="65816" y2="17959"/>
                        <a14:foregroundMark x1="65816" y1="17755" x2="65816" y2="17755"/>
                        <a14:foregroundMark x1="44082" y1="23673" x2="44082" y2="24286"/>
                        <a14:foregroundMark x1="44082" y1="24286" x2="44082" y2="24286"/>
                        <a14:foregroundMark x1="36224" y1="38061" x2="36224" y2="38061"/>
                        <a14:foregroundMark x1="36224" y1="38061" x2="36224" y2="38061"/>
                        <a14:foregroundMark x1="40816" y1="38061" x2="40816" y2="38061"/>
                        <a14:foregroundMark x1="40816" y1="38061" x2="40816" y2="38061"/>
                        <a14:foregroundMark x1="43980" y1="38673" x2="43878" y2="38673"/>
                        <a14:foregroundMark x1="43878" y1="38673" x2="43878" y2="38673"/>
                        <a14:foregroundMark x1="43878" y1="38673" x2="43878" y2="38673"/>
                        <a14:foregroundMark x1="43878" y1="38673" x2="43878" y2="38673"/>
                        <a14:foregroundMark x1="43878" y1="37245" x2="44082" y2="43878"/>
                        <a14:foregroundMark x1="43980" y1="34490" x2="43980" y2="34490"/>
                        <a14:foregroundMark x1="43980" y1="34490" x2="43980" y2="34490"/>
                        <a14:foregroundMark x1="53367" y1="34490" x2="51327" y2="39184"/>
                        <a14:foregroundMark x1="50306" y1="36837" x2="50306" y2="37551"/>
                        <a14:foregroundMark x1="50306" y1="38265" x2="50816" y2="43571"/>
                        <a14:foregroundMark x1="32041" y1="37245" x2="32755" y2="42653"/>
                        <a14:foregroundMark x1="38367" y1="50816" x2="38367" y2="50816"/>
                        <a14:foregroundMark x1="38061" y1="50816" x2="38061" y2="50816"/>
                        <a14:foregroundMark x1="38980" y1="52959" x2="48673" y2="52245"/>
                        <a14:foregroundMark x1="48673" y1="52245" x2="49592" y2="51633"/>
                        <a14:foregroundMark x1="53571" y1="51939" x2="29082" y2="51633"/>
                        <a14:foregroundMark x1="30102" y1="54388" x2="30918" y2="80816"/>
                        <a14:foregroundMark x1="30918" y1="80816" x2="53163" y2="85000"/>
                        <a14:foregroundMark x1="55510" y1="83367" x2="47347" y2="86633"/>
                        <a14:foregroundMark x1="47347" y1="86633" x2="40204" y2="85918"/>
                        <a14:foregroundMark x1="30408" y1="80612" x2="34898" y2="87245"/>
                        <a14:foregroundMark x1="34898" y1="87245" x2="38265" y2="86837"/>
                        <a14:foregroundMark x1="52449" y1="89286" x2="57959" y2="84388"/>
                        <a14:foregroundMark x1="57959" y1="84388" x2="58673" y2="81939"/>
                        <a14:foregroundMark x1="49082" y1="69796" x2="43061" y2="65408"/>
                        <a14:foregroundMark x1="43061" y1="65408" x2="41020" y2="66531"/>
                        <a14:foregroundMark x1="42959" y1="61837" x2="37041" y2="66735"/>
                        <a14:foregroundMark x1="37041" y1="66735" x2="45000" y2="60000"/>
                        <a14:foregroundMark x1="45000" y1="60000" x2="44490" y2="60000"/>
                        <a14:foregroundMark x1="39184" y1="65000" x2="47551" y2="66429"/>
                        <a14:foregroundMark x1="47551" y1="66429" x2="51224" y2="56837"/>
                        <a14:foregroundMark x1="51224" y1="56837" x2="41122" y2="57857"/>
                        <a14:foregroundMark x1="41122" y1="57857" x2="40714" y2="58163"/>
                        <a14:foregroundMark x1="35714" y1="61531" x2="37143" y2="75102"/>
                        <a14:foregroundMark x1="37143" y1="75102" x2="47245" y2="74184"/>
                        <a14:foregroundMark x1="47245" y1="74184" x2="51224" y2="69796"/>
                        <a14:foregroundMark x1="50102" y1="64184" x2="54082" y2="76429"/>
                        <a14:foregroundMark x1="52347" y1="66429" x2="51531" y2="61020"/>
                        <a14:foregroundMark x1="51531" y1="61020" x2="41531" y2="59082"/>
                        <a14:foregroundMark x1="41531" y1="59082" x2="37449" y2="59694"/>
                        <a14:foregroundMark x1="35714" y1="61429" x2="37653" y2="73367"/>
                        <a14:foregroundMark x1="37653" y1="73367" x2="43469" y2="77347"/>
                        <a14:foregroundMark x1="43469" y1="77347" x2="43469" y2="77347"/>
                        <a14:foregroundMark x1="40612" y1="68367" x2="39286" y2="71327"/>
                        <a14:foregroundMark x1="35102" y1="59898" x2="35102" y2="59898"/>
                        <a14:foregroundMark x1="35000" y1="59898" x2="35000" y2="59898"/>
                        <a14:foregroundMark x1="31327" y1="35000" x2="31327" y2="35000"/>
                        <a14:foregroundMark x1="31327" y1="35000" x2="31327" y2="35000"/>
                        <a14:foregroundMark x1="49694" y1="34898" x2="49694" y2="34898"/>
                        <a14:foregroundMark x1="49694" y1="34898" x2="49694" y2="34898"/>
                        <a14:foregroundMark x1="44286" y1="13980" x2="44286" y2="13980"/>
                        <a14:foregroundMark x1="44082" y1="13980" x2="44082" y2="13980"/>
                        <a14:foregroundMark x1="46837" y1="23673" x2="46837" y2="23673"/>
                        <a14:foregroundMark x1="46837" y1="23673" x2="46837" y2="23673"/>
                        <a14:foregroundMark x1="66429" y1="17755" x2="66429" y2="17755"/>
                        <a14:foregroundMark x1="66327" y1="17755" x2="66327" y2="17755"/>
                        <a14:foregroundMark x1="46224" y1="50408" x2="46224" y2="50408"/>
                        <a14:foregroundMark x1="46224" y1="50408" x2="46224" y2="50408"/>
                        <a14:foregroundMark x1="49184" y1="50408" x2="49184" y2="50408"/>
                        <a14:foregroundMark x1="49184" y1="50612" x2="49184" y2="50612"/>
                        <a14:foregroundMark x1="56020" y1="49898" x2="56020" y2="49898"/>
                        <a14:foregroundMark x1="56020" y1="49898" x2="56020" y2="49898"/>
                        <a14:foregroundMark x1="56429" y1="80918" x2="56429" y2="80918"/>
                        <a14:foregroundMark x1="56429" y1="80816" x2="56429" y2="80816"/>
                      </a14:backgroundRemoval>
                    </a14:imgEffect>
                  </a14:imgLayer>
                </a14:imgProps>
              </a:ext>
              <a:ext uri="{28A0092B-C50C-407E-A947-70E740481C1C}">
                <a14:useLocalDpi xmlns:a14="http://schemas.microsoft.com/office/drawing/2010/main" val="0"/>
              </a:ext>
            </a:extLst>
          </a:blip>
          <a:srcRect/>
          <a:stretch>
            <a:fillRect/>
          </a:stretch>
        </p:blipFill>
        <p:spPr bwMode="auto">
          <a:xfrm rot="20832522">
            <a:off x="5894323" y="3672674"/>
            <a:ext cx="3784046" cy="3784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6333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20">
            <a:extLst>
              <a:ext uri="{FF2B5EF4-FFF2-40B4-BE49-F238E27FC236}">
                <a16:creationId xmlns:a16="http://schemas.microsoft.com/office/drawing/2014/main" id="{0F58851B-AC4E-4606-9EF5-34B01728ED8A}"/>
              </a:ext>
            </a:extLst>
          </p:cNvPr>
          <p:cNvSpPr txBox="1">
            <a:spLocks/>
          </p:cNvSpPr>
          <p:nvPr/>
        </p:nvSpPr>
        <p:spPr>
          <a:xfrm>
            <a:off x="461962" y="1157584"/>
            <a:ext cx="8220075" cy="994306"/>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Report Rg" panose="020F0503030200020004" pitchFamily="34" charset="0"/>
                <a:ea typeface="+mj-ea"/>
                <a:cs typeface="+mj-cs"/>
              </a:defRPr>
            </a:lvl1pPr>
          </a:lstStyle>
          <a:p>
            <a:pPr algn="ctr"/>
            <a:r>
              <a:rPr lang="en-US" sz="6000" dirty="0">
                <a:solidFill>
                  <a:schemeClr val="accent1"/>
                </a:solidFill>
              </a:rPr>
              <a:t>Outdoor Area</a:t>
            </a:r>
            <a:endParaRPr lang="en-GB" sz="6000" dirty="0">
              <a:solidFill>
                <a:schemeClr val="accent1"/>
              </a:solidFill>
            </a:endParaRPr>
          </a:p>
        </p:txBody>
      </p:sp>
      <p:sp>
        <p:nvSpPr>
          <p:cNvPr id="34" name="Rectangle: Rounded Corners 33">
            <a:extLst>
              <a:ext uri="{FF2B5EF4-FFF2-40B4-BE49-F238E27FC236}">
                <a16:creationId xmlns:a16="http://schemas.microsoft.com/office/drawing/2014/main" id="{0535CD29-2069-44EB-B9C5-13282F7C9B71}"/>
              </a:ext>
            </a:extLst>
          </p:cNvPr>
          <p:cNvSpPr/>
          <p:nvPr/>
        </p:nvSpPr>
        <p:spPr>
          <a:xfrm>
            <a:off x="743673" y="2249266"/>
            <a:ext cx="7656651" cy="299951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US" dirty="0">
                <a:latin typeface="Report Rg" panose="020F0503030200020004" charset="0"/>
              </a:rPr>
              <a:t>We have recently developed our outdoor area but with tight budgets we would greatly appreciate any donations!</a:t>
            </a:r>
          </a:p>
          <a:p>
            <a:pPr algn="ctr"/>
            <a:r>
              <a:rPr lang="en-US" dirty="0">
                <a:latin typeface="Report Rg" panose="020F0503030200020004" charset="0"/>
              </a:rPr>
              <a:t>We are looking for:</a:t>
            </a:r>
          </a:p>
          <a:p>
            <a:pPr algn="ctr"/>
            <a:endParaRPr lang="en-US" dirty="0">
              <a:latin typeface="Report Rg" panose="020F0503030200020004" charset="0"/>
            </a:endParaRPr>
          </a:p>
          <a:p>
            <a:pPr marL="285750" indent="-285750" algn="ctr">
              <a:buFont typeface="Arial" panose="020B0604020202020204" pitchFamily="34" charset="0"/>
              <a:buChar char="•"/>
            </a:pPr>
            <a:r>
              <a:rPr lang="en-US" dirty="0">
                <a:latin typeface="Report Rg" panose="020F0503030200020004" charset="0"/>
              </a:rPr>
              <a:t>Soil</a:t>
            </a:r>
          </a:p>
          <a:p>
            <a:pPr marL="285750" indent="-285750" algn="ctr">
              <a:buFont typeface="Arial" panose="020B0604020202020204" pitchFamily="34" charset="0"/>
              <a:buChar char="•"/>
            </a:pPr>
            <a:r>
              <a:rPr lang="en-US" dirty="0">
                <a:latin typeface="Report Rg" panose="020F0503030200020004" charset="0"/>
              </a:rPr>
              <a:t>Plants/flowers</a:t>
            </a:r>
          </a:p>
          <a:p>
            <a:pPr marL="285750" indent="-285750" algn="ctr">
              <a:buFont typeface="Arial" panose="020B0604020202020204" pitchFamily="34" charset="0"/>
              <a:buChar char="•"/>
            </a:pPr>
            <a:r>
              <a:rPr lang="en-US" dirty="0">
                <a:latin typeface="Report Rg" panose="020F0503030200020004" charset="0"/>
              </a:rPr>
              <a:t>Overalls/ puddles suits</a:t>
            </a:r>
          </a:p>
          <a:p>
            <a:pPr marL="285750" indent="-285750" algn="ctr">
              <a:buFont typeface="Arial" panose="020B0604020202020204" pitchFamily="34" charset="0"/>
              <a:buChar char="•"/>
            </a:pPr>
            <a:r>
              <a:rPr lang="en-US" dirty="0" err="1">
                <a:latin typeface="Report Rg" panose="020F0503030200020004" charset="0"/>
              </a:rPr>
              <a:t>Play-doh</a:t>
            </a:r>
            <a:r>
              <a:rPr lang="en-US" dirty="0">
                <a:latin typeface="Report Rg" panose="020F0503030200020004" charset="0"/>
              </a:rPr>
              <a:t> cutters/rolling pins </a:t>
            </a:r>
          </a:p>
          <a:p>
            <a:pPr marL="285750" indent="-285750" algn="ctr">
              <a:buFont typeface="Arial" panose="020B0604020202020204" pitchFamily="34" charset="0"/>
              <a:buChar char="•"/>
            </a:pPr>
            <a:r>
              <a:rPr lang="en-US" dirty="0">
                <a:latin typeface="Report Rg" panose="020F0503030200020004" charset="0"/>
              </a:rPr>
              <a:t>Home corner toys</a:t>
            </a:r>
          </a:p>
        </p:txBody>
      </p:sp>
      <p:pic>
        <p:nvPicPr>
          <p:cNvPr id="35" name="Picture 34" descr="A picture containing text&#10;&#10;Description automatically generated">
            <a:extLst>
              <a:ext uri="{FF2B5EF4-FFF2-40B4-BE49-F238E27FC236}">
                <a16:creationId xmlns:a16="http://schemas.microsoft.com/office/drawing/2014/main" id="{8EAC3C52-F9C5-48C3-BD51-1968C59737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445679">
            <a:off x="7355751" y="406149"/>
            <a:ext cx="1810677" cy="1805034"/>
          </a:xfrm>
          <a:prstGeom prst="rect">
            <a:avLst/>
          </a:prstGeom>
        </p:spPr>
      </p:pic>
      <p:pic>
        <p:nvPicPr>
          <p:cNvPr id="36" name="Picture 35" descr="A picture containing text, electronics, calculator, orange&#10;&#10;Description automatically generated">
            <a:extLst>
              <a:ext uri="{FF2B5EF4-FFF2-40B4-BE49-F238E27FC236}">
                <a16:creationId xmlns:a16="http://schemas.microsoft.com/office/drawing/2014/main" id="{30ED5383-3087-40FC-8FCD-4F9729C8B6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98376">
            <a:off x="-1157017" y="3982348"/>
            <a:ext cx="2773720" cy="2773720"/>
          </a:xfrm>
          <a:prstGeom prst="rect">
            <a:avLst/>
          </a:prstGeom>
        </p:spPr>
      </p:pic>
    </p:spTree>
    <p:extLst>
      <p:ext uri="{BB962C8B-B14F-4D97-AF65-F5344CB8AC3E}">
        <p14:creationId xmlns:p14="http://schemas.microsoft.com/office/powerpoint/2010/main" val="979602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58C726-29FA-4325-8A70-B36C729EDCB3}"/>
              </a:ext>
            </a:extLst>
          </p:cNvPr>
          <p:cNvPicPr>
            <a:picLocks noChangeAspect="1"/>
          </p:cNvPicPr>
          <p:nvPr/>
        </p:nvPicPr>
        <p:blipFill>
          <a:blip r:embed="rId2"/>
          <a:stretch>
            <a:fillRect/>
          </a:stretch>
        </p:blipFill>
        <p:spPr>
          <a:xfrm>
            <a:off x="679828" y="806449"/>
            <a:ext cx="2175995" cy="2250515"/>
          </a:xfrm>
          <a:prstGeom prst="rect">
            <a:avLst/>
          </a:prstGeom>
        </p:spPr>
      </p:pic>
      <p:pic>
        <p:nvPicPr>
          <p:cNvPr id="4" name="Picture 3">
            <a:extLst>
              <a:ext uri="{FF2B5EF4-FFF2-40B4-BE49-F238E27FC236}">
                <a16:creationId xmlns:a16="http://schemas.microsoft.com/office/drawing/2014/main" id="{872C1413-9BD5-4E74-8EA6-7623A3AA0671}"/>
              </a:ext>
            </a:extLst>
          </p:cNvPr>
          <p:cNvPicPr>
            <a:picLocks noChangeAspect="1"/>
          </p:cNvPicPr>
          <p:nvPr/>
        </p:nvPicPr>
        <p:blipFill>
          <a:blip r:embed="rId3"/>
          <a:stretch>
            <a:fillRect/>
          </a:stretch>
        </p:blipFill>
        <p:spPr>
          <a:xfrm>
            <a:off x="2971203" y="806449"/>
            <a:ext cx="1979743" cy="2250515"/>
          </a:xfrm>
          <a:prstGeom prst="rect">
            <a:avLst/>
          </a:prstGeom>
        </p:spPr>
      </p:pic>
      <p:pic>
        <p:nvPicPr>
          <p:cNvPr id="5" name="Picture 4">
            <a:extLst>
              <a:ext uri="{FF2B5EF4-FFF2-40B4-BE49-F238E27FC236}">
                <a16:creationId xmlns:a16="http://schemas.microsoft.com/office/drawing/2014/main" id="{47DD8ACE-2200-43AC-9FC4-DADF728F02F1}"/>
              </a:ext>
            </a:extLst>
          </p:cNvPr>
          <p:cNvPicPr>
            <a:picLocks noChangeAspect="1"/>
          </p:cNvPicPr>
          <p:nvPr/>
        </p:nvPicPr>
        <p:blipFill>
          <a:blip r:embed="rId4"/>
          <a:stretch>
            <a:fillRect/>
          </a:stretch>
        </p:blipFill>
        <p:spPr>
          <a:xfrm>
            <a:off x="5066326" y="806448"/>
            <a:ext cx="2206194" cy="2250515"/>
          </a:xfrm>
          <a:prstGeom prst="rect">
            <a:avLst/>
          </a:prstGeom>
        </p:spPr>
      </p:pic>
      <p:pic>
        <p:nvPicPr>
          <p:cNvPr id="6" name="Picture 5">
            <a:extLst>
              <a:ext uri="{FF2B5EF4-FFF2-40B4-BE49-F238E27FC236}">
                <a16:creationId xmlns:a16="http://schemas.microsoft.com/office/drawing/2014/main" id="{8EB0F2E0-F0BA-4667-8831-F23CEC48142A}"/>
              </a:ext>
            </a:extLst>
          </p:cNvPr>
          <p:cNvPicPr>
            <a:picLocks noChangeAspect="1"/>
          </p:cNvPicPr>
          <p:nvPr/>
        </p:nvPicPr>
        <p:blipFill>
          <a:blip r:embed="rId5"/>
          <a:stretch>
            <a:fillRect/>
          </a:stretch>
        </p:blipFill>
        <p:spPr>
          <a:xfrm>
            <a:off x="679828" y="3194429"/>
            <a:ext cx="2175995" cy="2180974"/>
          </a:xfrm>
          <a:prstGeom prst="rect">
            <a:avLst/>
          </a:prstGeom>
        </p:spPr>
      </p:pic>
      <p:pic>
        <p:nvPicPr>
          <p:cNvPr id="7" name="Picture 6">
            <a:extLst>
              <a:ext uri="{FF2B5EF4-FFF2-40B4-BE49-F238E27FC236}">
                <a16:creationId xmlns:a16="http://schemas.microsoft.com/office/drawing/2014/main" id="{B888E618-4D72-4EF2-B276-9F7CE7BAB33D}"/>
              </a:ext>
            </a:extLst>
          </p:cNvPr>
          <p:cNvPicPr>
            <a:picLocks noChangeAspect="1"/>
          </p:cNvPicPr>
          <p:nvPr/>
        </p:nvPicPr>
        <p:blipFill>
          <a:blip r:embed="rId6"/>
          <a:stretch>
            <a:fillRect/>
          </a:stretch>
        </p:blipFill>
        <p:spPr>
          <a:xfrm>
            <a:off x="2971203" y="3194430"/>
            <a:ext cx="3102131" cy="2180974"/>
          </a:xfrm>
          <a:prstGeom prst="rect">
            <a:avLst/>
          </a:prstGeom>
        </p:spPr>
      </p:pic>
      <p:pic>
        <p:nvPicPr>
          <p:cNvPr id="8" name="Picture 7">
            <a:extLst>
              <a:ext uri="{FF2B5EF4-FFF2-40B4-BE49-F238E27FC236}">
                <a16:creationId xmlns:a16="http://schemas.microsoft.com/office/drawing/2014/main" id="{62387516-9CB0-4129-87D7-07ED1D4F6524}"/>
              </a:ext>
            </a:extLst>
          </p:cNvPr>
          <p:cNvPicPr>
            <a:picLocks noChangeAspect="1"/>
          </p:cNvPicPr>
          <p:nvPr/>
        </p:nvPicPr>
        <p:blipFill>
          <a:blip r:embed="rId7"/>
          <a:stretch>
            <a:fillRect/>
          </a:stretch>
        </p:blipFill>
        <p:spPr>
          <a:xfrm>
            <a:off x="6188714" y="3194429"/>
            <a:ext cx="2175995" cy="2758767"/>
          </a:xfrm>
          <a:prstGeom prst="rect">
            <a:avLst/>
          </a:prstGeom>
        </p:spPr>
      </p:pic>
    </p:spTree>
    <p:extLst>
      <p:ext uri="{BB962C8B-B14F-4D97-AF65-F5344CB8AC3E}">
        <p14:creationId xmlns:p14="http://schemas.microsoft.com/office/powerpoint/2010/main" val="4042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50F40C-924D-4354-8CBE-EF1D7709DC53}"/>
              </a:ext>
            </a:extLst>
          </p:cNvPr>
          <p:cNvPicPr>
            <a:picLocks noChangeAspect="1"/>
          </p:cNvPicPr>
          <p:nvPr/>
        </p:nvPicPr>
        <p:blipFill>
          <a:blip r:embed="rId2"/>
          <a:stretch>
            <a:fillRect/>
          </a:stretch>
        </p:blipFill>
        <p:spPr>
          <a:xfrm>
            <a:off x="878284" y="588152"/>
            <a:ext cx="4251404" cy="2731034"/>
          </a:xfrm>
          <a:prstGeom prst="rect">
            <a:avLst/>
          </a:prstGeom>
        </p:spPr>
      </p:pic>
      <p:pic>
        <p:nvPicPr>
          <p:cNvPr id="4" name="Picture 3">
            <a:extLst>
              <a:ext uri="{FF2B5EF4-FFF2-40B4-BE49-F238E27FC236}">
                <a16:creationId xmlns:a16="http://schemas.microsoft.com/office/drawing/2014/main" id="{833A4ADE-CE91-4EA3-A144-1CFE94C66D61}"/>
              </a:ext>
            </a:extLst>
          </p:cNvPr>
          <p:cNvPicPr>
            <a:picLocks noChangeAspect="1"/>
          </p:cNvPicPr>
          <p:nvPr/>
        </p:nvPicPr>
        <p:blipFill>
          <a:blip r:embed="rId3"/>
          <a:stretch>
            <a:fillRect/>
          </a:stretch>
        </p:blipFill>
        <p:spPr>
          <a:xfrm>
            <a:off x="1024724" y="3593846"/>
            <a:ext cx="4104964" cy="2738741"/>
          </a:xfrm>
          <a:prstGeom prst="rect">
            <a:avLst/>
          </a:prstGeom>
        </p:spPr>
      </p:pic>
      <p:pic>
        <p:nvPicPr>
          <p:cNvPr id="5" name="Picture 4">
            <a:extLst>
              <a:ext uri="{FF2B5EF4-FFF2-40B4-BE49-F238E27FC236}">
                <a16:creationId xmlns:a16="http://schemas.microsoft.com/office/drawing/2014/main" id="{47AA9496-201C-4EDF-8807-2FAB45752EDE}"/>
              </a:ext>
            </a:extLst>
          </p:cNvPr>
          <p:cNvPicPr>
            <a:picLocks noChangeAspect="1"/>
          </p:cNvPicPr>
          <p:nvPr/>
        </p:nvPicPr>
        <p:blipFill>
          <a:blip r:embed="rId4"/>
          <a:stretch>
            <a:fillRect/>
          </a:stretch>
        </p:blipFill>
        <p:spPr>
          <a:xfrm>
            <a:off x="5772862" y="653150"/>
            <a:ext cx="1925159" cy="2666036"/>
          </a:xfrm>
          <a:prstGeom prst="rect">
            <a:avLst/>
          </a:prstGeom>
        </p:spPr>
      </p:pic>
      <p:pic>
        <p:nvPicPr>
          <p:cNvPr id="6" name="Picture 5">
            <a:extLst>
              <a:ext uri="{FF2B5EF4-FFF2-40B4-BE49-F238E27FC236}">
                <a16:creationId xmlns:a16="http://schemas.microsoft.com/office/drawing/2014/main" id="{8DBE0EC5-63F2-4D07-BF98-15CC0A91F3EA}"/>
              </a:ext>
            </a:extLst>
          </p:cNvPr>
          <p:cNvPicPr>
            <a:picLocks noChangeAspect="1"/>
          </p:cNvPicPr>
          <p:nvPr/>
        </p:nvPicPr>
        <p:blipFill>
          <a:blip r:embed="rId5"/>
          <a:stretch>
            <a:fillRect/>
          </a:stretch>
        </p:blipFill>
        <p:spPr>
          <a:xfrm>
            <a:off x="5433359" y="3392992"/>
            <a:ext cx="2604164" cy="2939595"/>
          </a:xfrm>
          <a:prstGeom prst="rect">
            <a:avLst/>
          </a:prstGeom>
        </p:spPr>
      </p:pic>
    </p:spTree>
    <p:extLst>
      <p:ext uri="{BB962C8B-B14F-4D97-AF65-F5344CB8AC3E}">
        <p14:creationId xmlns:p14="http://schemas.microsoft.com/office/powerpoint/2010/main" val="2420376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AD316E-829A-405D-8BDD-C4737E043C37}"/>
              </a:ext>
            </a:extLst>
          </p:cNvPr>
          <p:cNvSpPr/>
          <p:nvPr/>
        </p:nvSpPr>
        <p:spPr>
          <a:xfrm>
            <a:off x="0" y="5903495"/>
            <a:ext cx="1275347" cy="8983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Report Rg" panose="020F0503030200020004" pitchFamily="34" charset="-18"/>
            </a:endParaRPr>
          </a:p>
        </p:txBody>
      </p:sp>
      <p:sp>
        <p:nvSpPr>
          <p:cNvPr id="3" name="TextBox 2">
            <a:extLst>
              <a:ext uri="{FF2B5EF4-FFF2-40B4-BE49-F238E27FC236}">
                <a16:creationId xmlns:a16="http://schemas.microsoft.com/office/drawing/2014/main" id="{DF75702F-642F-4F25-877E-AF99E01F562A}"/>
              </a:ext>
            </a:extLst>
          </p:cNvPr>
          <p:cNvSpPr txBox="1"/>
          <p:nvPr/>
        </p:nvSpPr>
        <p:spPr>
          <a:xfrm>
            <a:off x="1275347" y="1344706"/>
            <a:ext cx="6768353" cy="3539430"/>
          </a:xfrm>
          <a:prstGeom prst="rect">
            <a:avLst/>
          </a:prstGeom>
          <a:noFill/>
        </p:spPr>
        <p:txBody>
          <a:bodyPr wrap="square" rtlCol="0">
            <a:spAutoFit/>
          </a:bodyPr>
          <a:lstStyle/>
          <a:p>
            <a:pPr algn="ctr"/>
            <a:r>
              <a:rPr lang="en-US" sz="2800" dirty="0">
                <a:solidFill>
                  <a:schemeClr val="bg1"/>
                </a:solidFill>
              </a:rPr>
              <a:t>As always, I am always at the gate in the morning and afternoons if there is anything you need or any questions you have.</a:t>
            </a:r>
          </a:p>
          <a:p>
            <a:pPr algn="ctr"/>
            <a:endParaRPr lang="en-US" sz="2800" dirty="0">
              <a:solidFill>
                <a:schemeClr val="bg1"/>
              </a:solidFill>
            </a:endParaRPr>
          </a:p>
          <a:p>
            <a:pPr algn="ctr"/>
            <a:r>
              <a:rPr lang="en-US" sz="2800" dirty="0">
                <a:solidFill>
                  <a:schemeClr val="bg1"/>
                </a:solidFill>
              </a:rPr>
              <a:t>You can also contact me on </a:t>
            </a:r>
            <a:r>
              <a:rPr lang="en-US" sz="2800" dirty="0">
                <a:solidFill>
                  <a:schemeClr val="bg1"/>
                </a:solidFill>
                <a:hlinkClick r:id="rId2"/>
              </a:rPr>
              <a:t>Year1@woodstone.leics.sch.uk</a:t>
            </a:r>
            <a:endParaRPr lang="en-US" sz="2800" dirty="0">
              <a:solidFill>
                <a:schemeClr val="bg1"/>
              </a:solidFill>
            </a:endParaRPr>
          </a:p>
          <a:p>
            <a:pPr algn="ctr"/>
            <a:endParaRPr lang="en-GB" sz="2800" dirty="0">
              <a:solidFill>
                <a:schemeClr val="bg1"/>
              </a:solidFill>
            </a:endParaRPr>
          </a:p>
        </p:txBody>
      </p:sp>
    </p:spTree>
    <p:extLst>
      <p:ext uri="{BB962C8B-B14F-4D97-AF65-F5344CB8AC3E}">
        <p14:creationId xmlns:p14="http://schemas.microsoft.com/office/powerpoint/2010/main" val="1808075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p:txBody>
          <a:bodyPr/>
          <a:lstStyle/>
          <a:p>
            <a:r>
              <a:rPr lang="en-GB" sz="6000" dirty="0">
                <a:solidFill>
                  <a:schemeClr val="accent1"/>
                </a:solidFill>
              </a:rPr>
              <a:t>Welcome!</a:t>
            </a:r>
            <a:endParaRPr lang="en-GB" sz="6000" dirty="0"/>
          </a:p>
        </p:txBody>
      </p:sp>
      <p:grpSp>
        <p:nvGrpSpPr>
          <p:cNvPr id="7" name="Group 6">
            <a:extLst>
              <a:ext uri="{FF2B5EF4-FFF2-40B4-BE49-F238E27FC236}">
                <a16:creationId xmlns:a16="http://schemas.microsoft.com/office/drawing/2014/main" id="{43C4E799-9343-454C-BE06-C50235918839}"/>
              </a:ext>
            </a:extLst>
          </p:cNvPr>
          <p:cNvGrpSpPr/>
          <p:nvPr/>
        </p:nvGrpSpPr>
        <p:grpSpPr>
          <a:xfrm>
            <a:off x="836349" y="2003280"/>
            <a:ext cx="7461771" cy="2674311"/>
            <a:chOff x="545184" y="3440192"/>
            <a:chExt cx="7461771" cy="2674311"/>
          </a:xfrm>
        </p:grpSpPr>
        <p:pic>
          <p:nvPicPr>
            <p:cNvPr id="8" name="Picture 7" descr="Icon&#10;&#10;Description automatically generated">
              <a:extLst>
                <a:ext uri="{FF2B5EF4-FFF2-40B4-BE49-F238E27FC236}">
                  <a16:creationId xmlns:a16="http://schemas.microsoft.com/office/drawing/2014/main" id="{C58FD461-45FC-442C-9423-F4EE8EC5FD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3967">
              <a:off x="2993679" y="3445276"/>
              <a:ext cx="2601558" cy="2667000"/>
            </a:xfrm>
            <a:prstGeom prst="rect">
              <a:avLst/>
            </a:prstGeom>
          </p:spPr>
        </p:pic>
        <p:pic>
          <p:nvPicPr>
            <p:cNvPr id="9" name="Picture 8">
              <a:extLst>
                <a:ext uri="{FF2B5EF4-FFF2-40B4-BE49-F238E27FC236}">
                  <a16:creationId xmlns:a16="http://schemas.microsoft.com/office/drawing/2014/main" id="{07D28D30-EC03-42F0-8763-EBF6A4DA7EB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rot="542252">
              <a:off x="5406583" y="3440192"/>
              <a:ext cx="2600372" cy="2667000"/>
            </a:xfrm>
            <a:prstGeom prst="rect">
              <a:avLst/>
            </a:prstGeom>
          </p:spPr>
        </p:pic>
        <p:pic>
          <p:nvPicPr>
            <p:cNvPr id="10" name="Picture 9">
              <a:extLst>
                <a:ext uri="{FF2B5EF4-FFF2-40B4-BE49-F238E27FC236}">
                  <a16:creationId xmlns:a16="http://schemas.microsoft.com/office/drawing/2014/main" id="{A4C16EDE-4BD2-4CB1-AB9F-E6E811ED8F5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551410">
              <a:off x="545184" y="3447504"/>
              <a:ext cx="2600372" cy="2666999"/>
            </a:xfrm>
            <a:prstGeom prst="rect">
              <a:avLst/>
            </a:prstGeom>
          </p:spPr>
        </p:pic>
      </p:grpSp>
      <p:pic>
        <p:nvPicPr>
          <p:cNvPr id="11" name="Picture 10" descr="A picture containing company name&#10;&#10;Description automatically generated">
            <a:extLst>
              <a:ext uri="{FF2B5EF4-FFF2-40B4-BE49-F238E27FC236}">
                <a16:creationId xmlns:a16="http://schemas.microsoft.com/office/drawing/2014/main" id="{E4866C20-DA1A-49C2-B55C-884EF13529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500660">
            <a:off x="1566133" y="4957391"/>
            <a:ext cx="1881293" cy="3031826"/>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D0586C3E-83F3-4D5C-974D-2FCC6F8197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4445679">
            <a:off x="5392774" y="4657357"/>
            <a:ext cx="1810677" cy="1805034"/>
          </a:xfrm>
          <a:prstGeom prst="rect">
            <a:avLst/>
          </a:prstGeom>
        </p:spPr>
      </p:pic>
      <p:pic>
        <p:nvPicPr>
          <p:cNvPr id="13" name="Picture 12">
            <a:extLst>
              <a:ext uri="{FF2B5EF4-FFF2-40B4-BE49-F238E27FC236}">
                <a16:creationId xmlns:a16="http://schemas.microsoft.com/office/drawing/2014/main" id="{FF2B84B7-0113-41C6-92C4-EC719D10DC3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266946">
            <a:off x="-710402" y="471803"/>
            <a:ext cx="3118813" cy="1761831"/>
          </a:xfrm>
          <a:prstGeom prst="rect">
            <a:avLst/>
          </a:prstGeom>
        </p:spPr>
      </p:pic>
      <p:sp>
        <p:nvSpPr>
          <p:cNvPr id="17" name="Title 20">
            <a:extLst>
              <a:ext uri="{FF2B5EF4-FFF2-40B4-BE49-F238E27FC236}">
                <a16:creationId xmlns:a16="http://schemas.microsoft.com/office/drawing/2014/main" id="{7DC5A591-52B0-4C78-BB5B-01EAD676B155}"/>
              </a:ext>
            </a:extLst>
          </p:cNvPr>
          <p:cNvSpPr txBox="1">
            <a:spLocks/>
          </p:cNvSpPr>
          <p:nvPr/>
        </p:nvSpPr>
        <p:spPr>
          <a:xfrm>
            <a:off x="1001486" y="2142401"/>
            <a:ext cx="2325188" cy="2035152"/>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Report Rg" panose="020F0503030200020004" pitchFamily="34" charset="0"/>
                <a:ea typeface="+mj-ea"/>
                <a:cs typeface="+mj-cs"/>
              </a:defRPr>
            </a:lvl1pPr>
          </a:lstStyle>
          <a:p>
            <a:r>
              <a:rPr lang="en-GB" sz="2500" dirty="0">
                <a:solidFill>
                  <a:schemeClr val="tx1"/>
                </a:solidFill>
              </a:rPr>
              <a:t>Year Name:</a:t>
            </a:r>
          </a:p>
          <a:p>
            <a:endParaRPr lang="en-US" sz="2500" dirty="0">
              <a:solidFill>
                <a:schemeClr val="tx1"/>
              </a:solidFill>
            </a:endParaRPr>
          </a:p>
          <a:p>
            <a:pPr algn="ctr"/>
            <a:r>
              <a:rPr lang="en-US" sz="2500" dirty="0">
                <a:solidFill>
                  <a:schemeClr val="tx1"/>
                </a:solidFill>
              </a:rPr>
              <a:t>Rowan</a:t>
            </a:r>
            <a:endParaRPr lang="en-GB" sz="2500" dirty="0">
              <a:solidFill>
                <a:schemeClr val="tx1"/>
              </a:solidFill>
            </a:endParaRPr>
          </a:p>
        </p:txBody>
      </p:sp>
      <p:sp>
        <p:nvSpPr>
          <p:cNvPr id="18" name="Title 20">
            <a:extLst>
              <a:ext uri="{FF2B5EF4-FFF2-40B4-BE49-F238E27FC236}">
                <a16:creationId xmlns:a16="http://schemas.microsoft.com/office/drawing/2014/main" id="{E31DAB56-0C61-4C8D-B84B-72AEAE1A68AE}"/>
              </a:ext>
            </a:extLst>
          </p:cNvPr>
          <p:cNvSpPr txBox="1">
            <a:spLocks/>
          </p:cNvSpPr>
          <p:nvPr/>
        </p:nvSpPr>
        <p:spPr>
          <a:xfrm>
            <a:off x="3423029" y="2780484"/>
            <a:ext cx="2325188" cy="758985"/>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Report Rg" panose="020F0503030200020004" pitchFamily="34" charset="0"/>
                <a:ea typeface="+mj-ea"/>
                <a:cs typeface="+mj-cs"/>
              </a:defRPr>
            </a:lvl1pPr>
          </a:lstStyle>
          <a:p>
            <a:pPr algn="ctr"/>
            <a:r>
              <a:rPr lang="en-GB" sz="2500" dirty="0">
                <a:solidFill>
                  <a:schemeClr val="tx1"/>
                </a:solidFill>
              </a:rPr>
              <a:t>Teacher:</a:t>
            </a:r>
          </a:p>
          <a:p>
            <a:pPr algn="ctr"/>
            <a:endParaRPr lang="en-US" sz="2500" dirty="0">
              <a:solidFill>
                <a:schemeClr val="tx1"/>
              </a:solidFill>
            </a:endParaRPr>
          </a:p>
          <a:p>
            <a:pPr algn="ctr"/>
            <a:r>
              <a:rPr lang="en-US" sz="2500" dirty="0">
                <a:solidFill>
                  <a:schemeClr val="tx1"/>
                </a:solidFill>
              </a:rPr>
              <a:t>M</a:t>
            </a:r>
            <a:r>
              <a:rPr lang="en-GB" sz="2500" dirty="0" err="1">
                <a:solidFill>
                  <a:schemeClr val="tx1"/>
                </a:solidFill>
              </a:rPr>
              <a:t>rs</a:t>
            </a:r>
            <a:r>
              <a:rPr lang="en-GB" sz="2500" dirty="0">
                <a:solidFill>
                  <a:schemeClr val="tx1"/>
                </a:solidFill>
              </a:rPr>
              <a:t> Stanley</a:t>
            </a:r>
          </a:p>
        </p:txBody>
      </p:sp>
      <p:sp>
        <p:nvSpPr>
          <p:cNvPr id="19" name="Title 20">
            <a:extLst>
              <a:ext uri="{FF2B5EF4-FFF2-40B4-BE49-F238E27FC236}">
                <a16:creationId xmlns:a16="http://schemas.microsoft.com/office/drawing/2014/main" id="{D900FB06-9D26-4499-B2B4-F422C3541BBA}"/>
              </a:ext>
            </a:extLst>
          </p:cNvPr>
          <p:cNvSpPr txBox="1">
            <a:spLocks/>
          </p:cNvSpPr>
          <p:nvPr/>
        </p:nvSpPr>
        <p:spPr>
          <a:xfrm>
            <a:off x="5865843" y="2142401"/>
            <a:ext cx="2325188" cy="758985"/>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Report Rg" panose="020F0503030200020004" pitchFamily="34" charset="0"/>
                <a:ea typeface="+mj-ea"/>
                <a:cs typeface="+mj-cs"/>
              </a:defRPr>
            </a:lvl1pPr>
          </a:lstStyle>
          <a:p>
            <a:endParaRPr lang="en-GB" sz="2500" dirty="0">
              <a:solidFill>
                <a:schemeClr val="tx1"/>
              </a:solidFill>
            </a:endParaRPr>
          </a:p>
        </p:txBody>
      </p:sp>
      <p:sp>
        <p:nvSpPr>
          <p:cNvPr id="14" name="Title 20">
            <a:extLst>
              <a:ext uri="{FF2B5EF4-FFF2-40B4-BE49-F238E27FC236}">
                <a16:creationId xmlns:a16="http://schemas.microsoft.com/office/drawing/2014/main" id="{BB2C9154-16EA-48A2-AB1A-4299A544AA46}"/>
              </a:ext>
            </a:extLst>
          </p:cNvPr>
          <p:cNvSpPr txBox="1">
            <a:spLocks/>
          </p:cNvSpPr>
          <p:nvPr/>
        </p:nvSpPr>
        <p:spPr>
          <a:xfrm>
            <a:off x="5817326" y="2751465"/>
            <a:ext cx="2557698" cy="758985"/>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Report Rg" panose="020F0503030200020004" pitchFamily="34" charset="0"/>
                <a:ea typeface="+mj-ea"/>
                <a:cs typeface="+mj-cs"/>
              </a:defRPr>
            </a:lvl1pPr>
          </a:lstStyle>
          <a:p>
            <a:pPr algn="ctr"/>
            <a:r>
              <a:rPr lang="en-GB" sz="2500" dirty="0">
                <a:solidFill>
                  <a:schemeClr val="tx1"/>
                </a:solidFill>
              </a:rPr>
              <a:t>TA:</a:t>
            </a:r>
            <a:endParaRPr lang="en-US" sz="2500" dirty="0">
              <a:solidFill>
                <a:schemeClr val="tx1"/>
              </a:solidFill>
            </a:endParaRPr>
          </a:p>
          <a:p>
            <a:pPr algn="ctr"/>
            <a:endParaRPr lang="en-US" sz="2500" dirty="0">
              <a:solidFill>
                <a:schemeClr val="tx1"/>
              </a:solidFill>
            </a:endParaRPr>
          </a:p>
          <a:p>
            <a:pPr algn="ctr"/>
            <a:r>
              <a:rPr lang="en-US" sz="2500" dirty="0">
                <a:solidFill>
                  <a:schemeClr val="tx1"/>
                </a:solidFill>
              </a:rPr>
              <a:t>Miss </a:t>
            </a:r>
            <a:r>
              <a:rPr lang="en-US" sz="2500" dirty="0" err="1">
                <a:solidFill>
                  <a:schemeClr val="tx1"/>
                </a:solidFill>
              </a:rPr>
              <a:t>Tyrer</a:t>
            </a:r>
            <a:endParaRPr lang="en-GB" sz="2500" dirty="0">
              <a:solidFill>
                <a:schemeClr val="tx1"/>
              </a:solidFill>
            </a:endParaRPr>
          </a:p>
        </p:txBody>
      </p:sp>
    </p:spTree>
    <p:extLst>
      <p:ext uri="{BB962C8B-B14F-4D97-AF65-F5344CB8AC3E}">
        <p14:creationId xmlns:p14="http://schemas.microsoft.com/office/powerpoint/2010/main" val="1286237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20">
            <a:extLst>
              <a:ext uri="{FF2B5EF4-FFF2-40B4-BE49-F238E27FC236}">
                <a16:creationId xmlns:a16="http://schemas.microsoft.com/office/drawing/2014/main" id="{0F58851B-AC4E-4606-9EF5-34B01728ED8A}"/>
              </a:ext>
            </a:extLst>
          </p:cNvPr>
          <p:cNvSpPr txBox="1">
            <a:spLocks/>
          </p:cNvSpPr>
          <p:nvPr/>
        </p:nvSpPr>
        <p:spPr>
          <a:xfrm>
            <a:off x="385480" y="497999"/>
            <a:ext cx="8220075" cy="994306"/>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Report Rg" panose="020F0503030200020004" pitchFamily="34" charset="0"/>
                <a:ea typeface="+mj-ea"/>
                <a:cs typeface="+mj-cs"/>
              </a:defRPr>
            </a:lvl1pPr>
          </a:lstStyle>
          <a:p>
            <a:r>
              <a:rPr lang="en-US" sz="6000" dirty="0">
                <a:solidFill>
                  <a:schemeClr val="accent1"/>
                </a:solidFill>
              </a:rPr>
              <a:t>A</a:t>
            </a:r>
            <a:r>
              <a:rPr lang="en-GB" sz="6000" dirty="0">
                <a:solidFill>
                  <a:schemeClr val="accent1"/>
                </a:solidFill>
              </a:rPr>
              <a:t> bit about me</a:t>
            </a:r>
          </a:p>
        </p:txBody>
      </p:sp>
      <p:sp>
        <p:nvSpPr>
          <p:cNvPr id="34" name="Rectangle: Rounded Corners 33">
            <a:extLst>
              <a:ext uri="{FF2B5EF4-FFF2-40B4-BE49-F238E27FC236}">
                <a16:creationId xmlns:a16="http://schemas.microsoft.com/office/drawing/2014/main" id="{0535CD29-2069-44EB-B9C5-13282F7C9B71}"/>
              </a:ext>
            </a:extLst>
          </p:cNvPr>
          <p:cNvSpPr/>
          <p:nvPr/>
        </p:nvSpPr>
        <p:spPr>
          <a:xfrm>
            <a:off x="667191" y="2235708"/>
            <a:ext cx="7656651" cy="2386581"/>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marL="285750" indent="-285750" algn="ctr">
              <a:buFont typeface="Arial" panose="020B0604020202020204" pitchFamily="34" charset="0"/>
              <a:buChar char="•"/>
            </a:pPr>
            <a:r>
              <a:rPr lang="en-US" dirty="0">
                <a:latin typeface="Report Rg" panose="020F0503030200020004" pitchFamily="34" charset="0"/>
              </a:rPr>
              <a:t>I joined Woodstone in January 2025 after relocating from Manchester.</a:t>
            </a:r>
          </a:p>
          <a:p>
            <a:pPr marL="285750" indent="-285750" algn="ctr">
              <a:buFont typeface="Arial" panose="020B0604020202020204" pitchFamily="34" charset="0"/>
              <a:buChar char="•"/>
            </a:pPr>
            <a:endParaRPr lang="en-US" dirty="0">
              <a:latin typeface="Report Rg" panose="020F0503030200020004" pitchFamily="34" charset="0"/>
            </a:endParaRPr>
          </a:p>
          <a:p>
            <a:pPr marL="285750" indent="-285750" algn="ctr">
              <a:buFont typeface="Arial" panose="020B0604020202020204" pitchFamily="34" charset="0"/>
              <a:buChar char="•"/>
            </a:pPr>
            <a:r>
              <a:rPr lang="en-US" dirty="0">
                <a:latin typeface="Report Rg" panose="020F0503030200020004" pitchFamily="34" charset="0"/>
              </a:rPr>
              <a:t>Last year I taught in Year 1 and the year before in Year 2.</a:t>
            </a:r>
          </a:p>
          <a:p>
            <a:pPr marL="285750" indent="-285750" algn="ctr">
              <a:buFont typeface="Arial" panose="020B0604020202020204" pitchFamily="34" charset="0"/>
              <a:buChar char="•"/>
            </a:pPr>
            <a:endParaRPr lang="en-US" dirty="0">
              <a:latin typeface="Report Rg" panose="020F0503030200020004" pitchFamily="34" charset="0"/>
            </a:endParaRPr>
          </a:p>
          <a:p>
            <a:pPr marL="285750" indent="-285750" algn="ctr">
              <a:buFont typeface="Arial" panose="020B0604020202020204" pitchFamily="34" charset="0"/>
              <a:buChar char="•"/>
            </a:pPr>
            <a:r>
              <a:rPr lang="en-US" dirty="0">
                <a:latin typeface="Report Rg" panose="020F0503030200020004" pitchFamily="34" charset="0"/>
              </a:rPr>
              <a:t>I have been a teacher for the last 8 years.</a:t>
            </a:r>
          </a:p>
          <a:p>
            <a:pPr marL="285750" indent="-285750" algn="ctr">
              <a:buFont typeface="Arial" panose="020B0604020202020204" pitchFamily="34" charset="0"/>
              <a:buChar char="•"/>
            </a:pPr>
            <a:endParaRPr lang="en-US" dirty="0">
              <a:latin typeface="Report Rg" panose="020F0503030200020004" pitchFamily="34" charset="0"/>
            </a:endParaRPr>
          </a:p>
          <a:p>
            <a:pPr marL="285750" indent="-285750" algn="ctr">
              <a:buFont typeface="Arial" panose="020B0604020202020204" pitchFamily="34" charset="0"/>
              <a:buChar char="•"/>
            </a:pPr>
            <a:r>
              <a:rPr lang="en-US" dirty="0">
                <a:latin typeface="Report Rg" panose="020F0503030200020004" pitchFamily="34" charset="0"/>
              </a:rPr>
              <a:t>Over that time I have taught Year 2 for 2 years and Year 1 for 6 years.</a:t>
            </a:r>
            <a:endParaRPr lang="en-GB" dirty="0">
              <a:latin typeface="Report Rg" panose="020F0503030200020004" pitchFamily="34" charset="0"/>
            </a:endParaRPr>
          </a:p>
        </p:txBody>
      </p:sp>
      <p:pic>
        <p:nvPicPr>
          <p:cNvPr id="35" name="Picture 34" descr="A picture containing text&#10;&#10;Description automatically generated">
            <a:extLst>
              <a:ext uri="{FF2B5EF4-FFF2-40B4-BE49-F238E27FC236}">
                <a16:creationId xmlns:a16="http://schemas.microsoft.com/office/drawing/2014/main" id="{8EAC3C52-F9C5-48C3-BD51-1968C59737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445679">
            <a:off x="7122589" y="392956"/>
            <a:ext cx="1810677" cy="1805034"/>
          </a:xfrm>
          <a:prstGeom prst="rect">
            <a:avLst/>
          </a:prstGeom>
        </p:spPr>
      </p:pic>
      <p:pic>
        <p:nvPicPr>
          <p:cNvPr id="36" name="Picture 35" descr="A picture containing text, electronics, calculator, orange&#10;&#10;Description automatically generated">
            <a:extLst>
              <a:ext uri="{FF2B5EF4-FFF2-40B4-BE49-F238E27FC236}">
                <a16:creationId xmlns:a16="http://schemas.microsoft.com/office/drawing/2014/main" id="{30ED5383-3087-40FC-8FCD-4F9729C8B6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98376">
            <a:off x="-1157017" y="3982348"/>
            <a:ext cx="2773720" cy="2773720"/>
          </a:xfrm>
          <a:prstGeom prst="rect">
            <a:avLst/>
          </a:prstGeom>
        </p:spPr>
      </p:pic>
    </p:spTree>
    <p:extLst>
      <p:ext uri="{BB962C8B-B14F-4D97-AF65-F5344CB8AC3E}">
        <p14:creationId xmlns:p14="http://schemas.microsoft.com/office/powerpoint/2010/main" val="332794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20">
            <a:extLst>
              <a:ext uri="{FF2B5EF4-FFF2-40B4-BE49-F238E27FC236}">
                <a16:creationId xmlns:a16="http://schemas.microsoft.com/office/drawing/2014/main" id="{0F58851B-AC4E-4606-9EF5-34B01728ED8A}"/>
              </a:ext>
            </a:extLst>
          </p:cNvPr>
          <p:cNvSpPr txBox="1">
            <a:spLocks/>
          </p:cNvSpPr>
          <p:nvPr/>
        </p:nvSpPr>
        <p:spPr>
          <a:xfrm>
            <a:off x="1031006" y="798320"/>
            <a:ext cx="5880849" cy="994306"/>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Report Rg" panose="020F0503030200020004" pitchFamily="34" charset="0"/>
                <a:ea typeface="+mj-ea"/>
                <a:cs typeface="+mj-cs"/>
              </a:defRPr>
            </a:lvl1pPr>
          </a:lstStyle>
          <a:p>
            <a:pPr algn="ctr"/>
            <a:r>
              <a:rPr lang="en-US" sz="6000" dirty="0">
                <a:solidFill>
                  <a:schemeClr val="accent1"/>
                </a:solidFill>
              </a:rPr>
              <a:t>A</a:t>
            </a:r>
            <a:r>
              <a:rPr lang="en-GB" sz="6000" dirty="0">
                <a:solidFill>
                  <a:schemeClr val="accent1"/>
                </a:solidFill>
              </a:rPr>
              <a:t> bit about Miss </a:t>
            </a:r>
            <a:r>
              <a:rPr lang="en-GB" sz="6000" dirty="0" err="1">
                <a:solidFill>
                  <a:schemeClr val="accent1"/>
                </a:solidFill>
              </a:rPr>
              <a:t>Tyrer</a:t>
            </a:r>
            <a:endParaRPr lang="en-GB" sz="6000" dirty="0">
              <a:solidFill>
                <a:schemeClr val="accent1"/>
              </a:solidFill>
            </a:endParaRPr>
          </a:p>
        </p:txBody>
      </p:sp>
      <p:sp>
        <p:nvSpPr>
          <p:cNvPr id="34" name="Rectangle: Rounded Corners 33">
            <a:extLst>
              <a:ext uri="{FF2B5EF4-FFF2-40B4-BE49-F238E27FC236}">
                <a16:creationId xmlns:a16="http://schemas.microsoft.com/office/drawing/2014/main" id="{0535CD29-2069-44EB-B9C5-13282F7C9B71}"/>
              </a:ext>
            </a:extLst>
          </p:cNvPr>
          <p:cNvSpPr/>
          <p:nvPr/>
        </p:nvSpPr>
        <p:spPr>
          <a:xfrm>
            <a:off x="676156" y="2199019"/>
            <a:ext cx="7656651" cy="2693048"/>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marL="285750" indent="-285750" algn="ctr">
              <a:buFont typeface="Arial" panose="020B0604020202020204" pitchFamily="34" charset="0"/>
              <a:buChar char="•"/>
            </a:pPr>
            <a:r>
              <a:rPr lang="en-US" dirty="0">
                <a:latin typeface="Report Rg" panose="020F0503030200020004" pitchFamily="34" charset="0"/>
              </a:rPr>
              <a:t>I joined Woodstone August 2025 after relocating from Abu Dhabi.</a:t>
            </a:r>
          </a:p>
          <a:p>
            <a:pPr marL="285750" indent="-285750" algn="ctr">
              <a:buFont typeface="Arial" panose="020B0604020202020204" pitchFamily="34" charset="0"/>
              <a:buChar char="•"/>
            </a:pPr>
            <a:endParaRPr lang="en-US" dirty="0">
              <a:latin typeface="Report Rg" panose="020F0503030200020004" pitchFamily="34" charset="0"/>
            </a:endParaRPr>
          </a:p>
          <a:p>
            <a:pPr marL="285750" indent="-285750" algn="ctr">
              <a:buFont typeface="Arial" panose="020B0604020202020204" pitchFamily="34" charset="0"/>
              <a:buChar char="•"/>
            </a:pPr>
            <a:r>
              <a:rPr lang="en-US" dirty="0">
                <a:latin typeface="Report Rg" panose="020F0503030200020004" pitchFamily="34" charset="0"/>
              </a:rPr>
              <a:t>I have worked in education for nearly 30 years.</a:t>
            </a:r>
          </a:p>
          <a:p>
            <a:pPr marL="285750" indent="-285750" algn="ctr">
              <a:buFont typeface="Arial" panose="020B0604020202020204" pitchFamily="34" charset="0"/>
              <a:buChar char="•"/>
            </a:pPr>
            <a:endParaRPr lang="en-US" dirty="0">
              <a:latin typeface="Report Rg" panose="020F0503030200020004" pitchFamily="34" charset="0"/>
            </a:endParaRPr>
          </a:p>
          <a:p>
            <a:pPr marL="285750" indent="-285750" algn="ctr">
              <a:buFont typeface="Arial" panose="020B0604020202020204" pitchFamily="34" charset="0"/>
              <a:buChar char="•"/>
            </a:pPr>
            <a:r>
              <a:rPr lang="en-US" dirty="0">
                <a:latin typeface="Report Rg" panose="020F0503030200020004" pitchFamily="34" charset="0"/>
              </a:rPr>
              <a:t>I have worked with all age groups from nursery through to A-level child care and education.</a:t>
            </a:r>
          </a:p>
          <a:p>
            <a:pPr marL="285750" indent="-285750" algn="ctr">
              <a:buFont typeface="Arial" panose="020B0604020202020204" pitchFamily="34" charset="0"/>
              <a:buChar char="•"/>
            </a:pPr>
            <a:endParaRPr lang="en-US" dirty="0">
              <a:latin typeface="Report Rg" panose="020F0503030200020004" pitchFamily="34" charset="0"/>
            </a:endParaRPr>
          </a:p>
          <a:p>
            <a:pPr marL="285750" indent="-285750" algn="ctr">
              <a:buFont typeface="Arial" panose="020B0604020202020204" pitchFamily="34" charset="0"/>
              <a:buChar char="•"/>
            </a:pPr>
            <a:r>
              <a:rPr lang="en-US" dirty="0">
                <a:latin typeface="Report Rg" panose="020F0503030200020004" pitchFamily="34" charset="0"/>
              </a:rPr>
              <a:t>The last 9 years have been predominantly across EYFS and KS1.</a:t>
            </a:r>
            <a:endParaRPr lang="en-GB" dirty="0">
              <a:latin typeface="Report Rg" panose="020F0503030200020004" pitchFamily="34" charset="0"/>
            </a:endParaRPr>
          </a:p>
        </p:txBody>
      </p:sp>
      <p:pic>
        <p:nvPicPr>
          <p:cNvPr id="35" name="Picture 34" descr="A picture containing text&#10;&#10;Description automatically generated">
            <a:extLst>
              <a:ext uri="{FF2B5EF4-FFF2-40B4-BE49-F238E27FC236}">
                <a16:creationId xmlns:a16="http://schemas.microsoft.com/office/drawing/2014/main" id="{8EAC3C52-F9C5-48C3-BD51-1968C59737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445679">
            <a:off x="7122589" y="392956"/>
            <a:ext cx="1810677" cy="1805034"/>
          </a:xfrm>
          <a:prstGeom prst="rect">
            <a:avLst/>
          </a:prstGeom>
        </p:spPr>
      </p:pic>
      <p:pic>
        <p:nvPicPr>
          <p:cNvPr id="36" name="Picture 35" descr="A picture containing text, electronics, calculator, orange&#10;&#10;Description automatically generated">
            <a:extLst>
              <a:ext uri="{FF2B5EF4-FFF2-40B4-BE49-F238E27FC236}">
                <a16:creationId xmlns:a16="http://schemas.microsoft.com/office/drawing/2014/main" id="{30ED5383-3087-40FC-8FCD-4F9729C8B6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98376">
            <a:off x="-1157017" y="3982348"/>
            <a:ext cx="2773720" cy="2773720"/>
          </a:xfrm>
          <a:prstGeom prst="rect">
            <a:avLst/>
          </a:prstGeom>
        </p:spPr>
      </p:pic>
    </p:spTree>
    <p:extLst>
      <p:ext uri="{BB962C8B-B14F-4D97-AF65-F5344CB8AC3E}">
        <p14:creationId xmlns:p14="http://schemas.microsoft.com/office/powerpoint/2010/main" val="1601206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8DD4BDA-00E4-497F-A220-277AE8EC6C1E}"/>
              </a:ext>
            </a:extLst>
          </p:cNvPr>
          <p:cNvPicPr>
            <a:picLocks noChangeAspect="1"/>
          </p:cNvPicPr>
          <p:nvPr/>
        </p:nvPicPr>
        <p:blipFill>
          <a:blip r:embed="rId2"/>
          <a:stretch>
            <a:fillRect/>
          </a:stretch>
        </p:blipFill>
        <p:spPr>
          <a:xfrm>
            <a:off x="824753" y="1464314"/>
            <a:ext cx="7718612" cy="4361136"/>
          </a:xfrm>
          <a:prstGeom prst="rect">
            <a:avLst/>
          </a:prstGeom>
        </p:spPr>
      </p:pic>
      <p:sp>
        <p:nvSpPr>
          <p:cNvPr id="3" name="Title 20">
            <a:extLst>
              <a:ext uri="{FF2B5EF4-FFF2-40B4-BE49-F238E27FC236}">
                <a16:creationId xmlns:a16="http://schemas.microsoft.com/office/drawing/2014/main" id="{6ED5D30B-8814-43D8-B691-1CB1A0863203}"/>
              </a:ext>
            </a:extLst>
          </p:cNvPr>
          <p:cNvSpPr txBox="1">
            <a:spLocks/>
          </p:cNvSpPr>
          <p:nvPr/>
        </p:nvSpPr>
        <p:spPr>
          <a:xfrm>
            <a:off x="457198" y="565985"/>
            <a:ext cx="8220075" cy="994306"/>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Report Rg" panose="020F0503030200020004" pitchFamily="34" charset="0"/>
                <a:ea typeface="+mj-ea"/>
                <a:cs typeface="+mj-cs"/>
              </a:defRPr>
            </a:lvl1pPr>
          </a:lstStyle>
          <a:p>
            <a:r>
              <a:rPr lang="en-US" sz="6000" dirty="0">
                <a:solidFill>
                  <a:schemeClr val="accent1"/>
                </a:solidFill>
              </a:rPr>
              <a:t>We are learning</a:t>
            </a:r>
            <a:endParaRPr lang="en-GB" sz="6000" dirty="0">
              <a:solidFill>
                <a:schemeClr val="accent1"/>
              </a:solidFill>
            </a:endParaRPr>
          </a:p>
        </p:txBody>
      </p:sp>
      <p:pic>
        <p:nvPicPr>
          <p:cNvPr id="16" name="Picture 15" descr="A picture containing text&#10;&#10;Description automatically generated">
            <a:extLst>
              <a:ext uri="{FF2B5EF4-FFF2-40B4-BE49-F238E27FC236}">
                <a16:creationId xmlns:a16="http://schemas.microsoft.com/office/drawing/2014/main" id="{787E3A9C-703D-4755-81E0-525F81E349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417244">
            <a:off x="-661737" y="2392748"/>
            <a:ext cx="1810677" cy="1805034"/>
          </a:xfrm>
          <a:prstGeom prst="rect">
            <a:avLst/>
          </a:prstGeom>
        </p:spPr>
      </p:pic>
      <p:pic>
        <p:nvPicPr>
          <p:cNvPr id="17" name="Picture 16">
            <a:extLst>
              <a:ext uri="{FF2B5EF4-FFF2-40B4-BE49-F238E27FC236}">
                <a16:creationId xmlns:a16="http://schemas.microsoft.com/office/drawing/2014/main" id="{630B3B64-7F7D-43B9-8486-4E869B831C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497521">
            <a:off x="7050912" y="708629"/>
            <a:ext cx="3118813" cy="1761831"/>
          </a:xfrm>
          <a:prstGeom prst="rect">
            <a:avLst/>
          </a:prstGeom>
        </p:spPr>
      </p:pic>
    </p:spTree>
    <p:extLst>
      <p:ext uri="{BB962C8B-B14F-4D97-AF65-F5344CB8AC3E}">
        <p14:creationId xmlns:p14="http://schemas.microsoft.com/office/powerpoint/2010/main" val="1279486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0">
            <a:extLst>
              <a:ext uri="{FF2B5EF4-FFF2-40B4-BE49-F238E27FC236}">
                <a16:creationId xmlns:a16="http://schemas.microsoft.com/office/drawing/2014/main" id="{1F53C213-1239-44AA-BB29-A6D7EDD2003C}"/>
              </a:ext>
            </a:extLst>
          </p:cNvPr>
          <p:cNvSpPr>
            <a:spLocks noGrp="1"/>
          </p:cNvSpPr>
          <p:nvPr>
            <p:ph type="title"/>
          </p:nvPr>
        </p:nvSpPr>
        <p:spPr>
          <a:xfrm>
            <a:off x="457196" y="1312232"/>
            <a:ext cx="8220075" cy="994306"/>
          </a:xfrm>
        </p:spPr>
        <p:txBody>
          <a:bodyPr/>
          <a:lstStyle/>
          <a:p>
            <a:r>
              <a:rPr lang="en-GB" sz="6000" dirty="0">
                <a:solidFill>
                  <a:schemeClr val="accent1"/>
                </a:solidFill>
              </a:rPr>
              <a:t>Classroom Rewards</a:t>
            </a:r>
          </a:p>
        </p:txBody>
      </p:sp>
      <p:grpSp>
        <p:nvGrpSpPr>
          <p:cNvPr id="4" name="Group 3">
            <a:extLst>
              <a:ext uri="{FF2B5EF4-FFF2-40B4-BE49-F238E27FC236}">
                <a16:creationId xmlns:a16="http://schemas.microsoft.com/office/drawing/2014/main" id="{FF599CE7-AE1E-4D8A-B6DF-AF9CEF401BF1}"/>
              </a:ext>
            </a:extLst>
          </p:cNvPr>
          <p:cNvGrpSpPr/>
          <p:nvPr/>
        </p:nvGrpSpPr>
        <p:grpSpPr>
          <a:xfrm>
            <a:off x="848674" y="2801295"/>
            <a:ext cx="7437121" cy="2325432"/>
            <a:chOff x="853439" y="1560291"/>
            <a:chExt cx="7437121" cy="2325432"/>
          </a:xfrm>
        </p:grpSpPr>
        <p:sp>
          <p:nvSpPr>
            <p:cNvPr id="5" name="Oval 4">
              <a:extLst>
                <a:ext uri="{FF2B5EF4-FFF2-40B4-BE49-F238E27FC236}">
                  <a16:creationId xmlns:a16="http://schemas.microsoft.com/office/drawing/2014/main" id="{2922AC41-AAA2-4374-8AD9-35DAF541B328}"/>
                </a:ext>
              </a:extLst>
            </p:cNvPr>
            <p:cNvSpPr/>
            <p:nvPr/>
          </p:nvSpPr>
          <p:spPr>
            <a:xfrm>
              <a:off x="853439" y="1560291"/>
              <a:ext cx="2239941" cy="2239941"/>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Report Rg" panose="020F0503030200020004" pitchFamily="34" charset="-18"/>
                </a:rPr>
                <a:t>Class Dojo’s</a:t>
              </a:r>
            </a:p>
          </p:txBody>
        </p:sp>
        <p:sp>
          <p:nvSpPr>
            <p:cNvPr id="6" name="Oval 5">
              <a:extLst>
                <a:ext uri="{FF2B5EF4-FFF2-40B4-BE49-F238E27FC236}">
                  <a16:creationId xmlns:a16="http://schemas.microsoft.com/office/drawing/2014/main" id="{21667A96-965D-47A7-B531-F1CBA3867841}"/>
                </a:ext>
              </a:extLst>
            </p:cNvPr>
            <p:cNvSpPr/>
            <p:nvPr/>
          </p:nvSpPr>
          <p:spPr>
            <a:xfrm>
              <a:off x="3452029" y="1645782"/>
              <a:ext cx="2239941" cy="2239941"/>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Report Rg" panose="020F0503030200020004" pitchFamily="34" charset="-18"/>
                </a:rPr>
                <a:t>Stickers</a:t>
              </a:r>
            </a:p>
          </p:txBody>
        </p:sp>
        <p:sp>
          <p:nvSpPr>
            <p:cNvPr id="7" name="Oval 6">
              <a:extLst>
                <a:ext uri="{FF2B5EF4-FFF2-40B4-BE49-F238E27FC236}">
                  <a16:creationId xmlns:a16="http://schemas.microsoft.com/office/drawing/2014/main" id="{03004CA1-5AFA-49B7-A5E1-5579F61D146D}"/>
                </a:ext>
              </a:extLst>
            </p:cNvPr>
            <p:cNvSpPr/>
            <p:nvPr/>
          </p:nvSpPr>
          <p:spPr>
            <a:xfrm>
              <a:off x="6050619" y="1645781"/>
              <a:ext cx="2239941" cy="223994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Report Rg" panose="020F0503030200020004" pitchFamily="34" charset="-18"/>
                </a:rPr>
                <a:t>N</a:t>
              </a:r>
              <a:r>
                <a:rPr lang="en-GB" b="1" dirty="0" err="1">
                  <a:latin typeface="Report Rg" panose="020F0503030200020004" pitchFamily="34" charset="-18"/>
                </a:rPr>
                <a:t>ame</a:t>
              </a:r>
              <a:r>
                <a:rPr lang="en-GB" b="1" dirty="0">
                  <a:latin typeface="Report Rg" panose="020F0503030200020004" pitchFamily="34" charset="-18"/>
                </a:rPr>
                <a:t> System</a:t>
              </a:r>
            </a:p>
          </p:txBody>
        </p:sp>
      </p:grpSp>
      <p:pic>
        <p:nvPicPr>
          <p:cNvPr id="11" name="Picture 10" descr="A picture containing company name&#10;&#10;Description automatically generated">
            <a:extLst>
              <a:ext uri="{FF2B5EF4-FFF2-40B4-BE49-F238E27FC236}">
                <a16:creationId xmlns:a16="http://schemas.microsoft.com/office/drawing/2014/main" id="{40166CC9-027C-4B0D-9B03-C1DF3338B6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10880">
            <a:off x="-893658" y="-512536"/>
            <a:ext cx="1881293" cy="3031826"/>
          </a:xfrm>
          <a:prstGeom prst="rect">
            <a:avLst/>
          </a:prstGeom>
        </p:spPr>
      </p:pic>
      <p:pic>
        <p:nvPicPr>
          <p:cNvPr id="12" name="Picture 11" descr="A picture containing text, electronics, calculator, orange&#10;&#10;Description automatically generated">
            <a:extLst>
              <a:ext uri="{FF2B5EF4-FFF2-40B4-BE49-F238E27FC236}">
                <a16:creationId xmlns:a16="http://schemas.microsoft.com/office/drawing/2014/main" id="{9C790AA1-FAE7-400A-BDD3-328F6C6F75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98376">
            <a:off x="7257585" y="-74628"/>
            <a:ext cx="2773720" cy="2773720"/>
          </a:xfrm>
          <a:prstGeom prst="rect">
            <a:avLst/>
          </a:prstGeom>
        </p:spPr>
      </p:pic>
    </p:spTree>
    <p:extLst>
      <p:ext uri="{BB962C8B-B14F-4D97-AF65-F5344CB8AC3E}">
        <p14:creationId xmlns:p14="http://schemas.microsoft.com/office/powerpoint/2010/main" val="2187642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0">
            <a:extLst>
              <a:ext uri="{FF2B5EF4-FFF2-40B4-BE49-F238E27FC236}">
                <a16:creationId xmlns:a16="http://schemas.microsoft.com/office/drawing/2014/main" id="{FC89B0E3-7944-4B43-8950-C7FFF7CE7937}"/>
              </a:ext>
            </a:extLst>
          </p:cNvPr>
          <p:cNvSpPr>
            <a:spLocks noGrp="1"/>
          </p:cNvSpPr>
          <p:nvPr>
            <p:ph type="title"/>
          </p:nvPr>
        </p:nvSpPr>
        <p:spPr>
          <a:xfrm>
            <a:off x="457198" y="565985"/>
            <a:ext cx="8220075" cy="994306"/>
          </a:xfrm>
        </p:spPr>
        <p:txBody>
          <a:bodyPr/>
          <a:lstStyle/>
          <a:p>
            <a:r>
              <a:rPr lang="en-GB" sz="6000" dirty="0">
                <a:solidFill>
                  <a:schemeClr val="accent1"/>
                </a:solidFill>
              </a:rPr>
              <a:t>Class Schedule</a:t>
            </a:r>
          </a:p>
        </p:txBody>
      </p:sp>
      <p:pic>
        <p:nvPicPr>
          <p:cNvPr id="17" name="Picture 16" descr="A picture containing text, sunset&#10;&#10;Description automatically generated">
            <a:extLst>
              <a:ext uri="{FF2B5EF4-FFF2-40B4-BE49-F238E27FC236}">
                <a16:creationId xmlns:a16="http://schemas.microsoft.com/office/drawing/2014/main" id="{8AFFB24A-53DD-49AE-A97C-1E04DB08A9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168777">
            <a:off x="-1159136" y="1024949"/>
            <a:ext cx="2903634" cy="716143"/>
          </a:xfrm>
          <a:prstGeom prst="rect">
            <a:avLst/>
          </a:prstGeom>
        </p:spPr>
      </p:pic>
      <p:pic>
        <p:nvPicPr>
          <p:cNvPr id="2" name="Picture 1">
            <a:extLst>
              <a:ext uri="{FF2B5EF4-FFF2-40B4-BE49-F238E27FC236}">
                <a16:creationId xmlns:a16="http://schemas.microsoft.com/office/drawing/2014/main" id="{441FF311-835C-4856-87EC-586118356F2B}"/>
              </a:ext>
            </a:extLst>
          </p:cNvPr>
          <p:cNvPicPr>
            <a:picLocks noChangeAspect="1"/>
          </p:cNvPicPr>
          <p:nvPr/>
        </p:nvPicPr>
        <p:blipFill>
          <a:blip r:embed="rId3"/>
          <a:stretch>
            <a:fillRect/>
          </a:stretch>
        </p:blipFill>
        <p:spPr>
          <a:xfrm>
            <a:off x="998099" y="1556747"/>
            <a:ext cx="7138272" cy="4119533"/>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6DE39AFE-B8D9-4C0E-B7DD-F2FCFF81F7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17244">
            <a:off x="7123725" y="5028530"/>
            <a:ext cx="1810677" cy="1805034"/>
          </a:xfrm>
          <a:prstGeom prst="rect">
            <a:avLst/>
          </a:prstGeom>
        </p:spPr>
      </p:pic>
    </p:spTree>
    <p:extLst>
      <p:ext uri="{BB962C8B-B14F-4D97-AF65-F5344CB8AC3E}">
        <p14:creationId xmlns:p14="http://schemas.microsoft.com/office/powerpoint/2010/main" val="3053860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20">
            <a:extLst>
              <a:ext uri="{FF2B5EF4-FFF2-40B4-BE49-F238E27FC236}">
                <a16:creationId xmlns:a16="http://schemas.microsoft.com/office/drawing/2014/main" id="{0F58851B-AC4E-4606-9EF5-34B01728ED8A}"/>
              </a:ext>
            </a:extLst>
          </p:cNvPr>
          <p:cNvSpPr txBox="1">
            <a:spLocks/>
          </p:cNvSpPr>
          <p:nvPr/>
        </p:nvSpPr>
        <p:spPr>
          <a:xfrm>
            <a:off x="385480" y="497999"/>
            <a:ext cx="8220075" cy="994306"/>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Report Rg" panose="020F0503030200020004" pitchFamily="34" charset="0"/>
                <a:ea typeface="+mj-ea"/>
                <a:cs typeface="+mj-cs"/>
              </a:defRPr>
            </a:lvl1pPr>
          </a:lstStyle>
          <a:p>
            <a:r>
              <a:rPr lang="en-US" sz="6000" dirty="0">
                <a:solidFill>
                  <a:schemeClr val="accent1"/>
                </a:solidFill>
              </a:rPr>
              <a:t>PE</a:t>
            </a:r>
            <a:endParaRPr lang="en-GB" sz="6000" dirty="0">
              <a:solidFill>
                <a:schemeClr val="accent1"/>
              </a:solidFill>
            </a:endParaRPr>
          </a:p>
        </p:txBody>
      </p:sp>
      <p:sp>
        <p:nvSpPr>
          <p:cNvPr id="34" name="Rectangle: Rounded Corners 33">
            <a:extLst>
              <a:ext uri="{FF2B5EF4-FFF2-40B4-BE49-F238E27FC236}">
                <a16:creationId xmlns:a16="http://schemas.microsoft.com/office/drawing/2014/main" id="{0535CD29-2069-44EB-B9C5-13282F7C9B71}"/>
              </a:ext>
            </a:extLst>
          </p:cNvPr>
          <p:cNvSpPr/>
          <p:nvPr/>
        </p:nvSpPr>
        <p:spPr>
          <a:xfrm>
            <a:off x="798580" y="1542973"/>
            <a:ext cx="7656651" cy="3918915"/>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GB" dirty="0">
                <a:solidFill>
                  <a:schemeClr val="bg1"/>
                </a:solidFill>
                <a:latin typeface="Report Rg" panose="020F0503030200020004" charset="0"/>
              </a:rPr>
              <a:t>We have PE every </a:t>
            </a:r>
            <a:r>
              <a:rPr lang="en-GB" u="sng" dirty="0">
                <a:solidFill>
                  <a:schemeClr val="bg1"/>
                </a:solidFill>
                <a:latin typeface="Report Rg" panose="020F0503030200020004" charset="0"/>
              </a:rPr>
              <a:t>Tuesday</a:t>
            </a:r>
            <a:r>
              <a:rPr lang="en-GB" dirty="0">
                <a:solidFill>
                  <a:schemeClr val="bg1"/>
                </a:solidFill>
                <a:latin typeface="Report Rg" panose="020F0503030200020004" charset="0"/>
              </a:rPr>
              <a:t> this half term.</a:t>
            </a:r>
          </a:p>
          <a:p>
            <a:pPr algn="ctr"/>
            <a:endParaRPr lang="en-GB" dirty="0">
              <a:solidFill>
                <a:schemeClr val="bg1"/>
              </a:solidFill>
              <a:latin typeface="Report Rg" panose="020F0503030200020004" charset="0"/>
            </a:endParaRPr>
          </a:p>
          <a:p>
            <a:pPr marL="285750" indent="-285750" algn="ctr">
              <a:buFont typeface="Arial" panose="020B0604020202020204" pitchFamily="34" charset="0"/>
              <a:buChar char="•"/>
            </a:pPr>
            <a:r>
              <a:rPr lang="en-US" dirty="0">
                <a:solidFill>
                  <a:schemeClr val="bg1"/>
                </a:solidFill>
                <a:latin typeface="Report Rg" panose="020F0503030200020004" charset="0"/>
              </a:rPr>
              <a:t>Please ensure you child has trainers as we will be going outside as much as possible this half term.</a:t>
            </a:r>
          </a:p>
          <a:p>
            <a:pPr marL="285750" indent="-285750" algn="ctr">
              <a:buFont typeface="Arial" panose="020B0604020202020204" pitchFamily="34" charset="0"/>
              <a:buChar char="•"/>
            </a:pPr>
            <a:r>
              <a:rPr lang="en-US" dirty="0">
                <a:solidFill>
                  <a:schemeClr val="bg1"/>
                </a:solidFill>
                <a:latin typeface="Report Rg" panose="020F0503030200020004" charset="0"/>
              </a:rPr>
              <a:t>As the days get colder please ensure you child has appropriate clothes i.e. jumpers/joggers.</a:t>
            </a:r>
            <a:endParaRPr lang="en-GB" dirty="0">
              <a:solidFill>
                <a:schemeClr val="bg1"/>
              </a:solidFill>
              <a:latin typeface="Report Rg" panose="020F0503030200020004" charset="0"/>
            </a:endParaRPr>
          </a:p>
          <a:p>
            <a:pPr marL="285750" indent="-285750" algn="ctr">
              <a:buFont typeface="Arial" panose="020B0604020202020204" pitchFamily="34" charset="0"/>
              <a:buChar char="•"/>
            </a:pPr>
            <a:r>
              <a:rPr lang="en-GB" dirty="0">
                <a:latin typeface="Report Rg" panose="020F0503030200020004" charset="0"/>
              </a:rPr>
              <a:t>Please ensure that their PE kit is in school so we can do each lesson safely.</a:t>
            </a:r>
          </a:p>
          <a:p>
            <a:pPr marL="285750" indent="-285750" algn="ctr">
              <a:buFont typeface="Arial" panose="020B0604020202020204" pitchFamily="34" charset="0"/>
              <a:buChar char="•"/>
            </a:pPr>
            <a:r>
              <a:rPr lang="en-GB" dirty="0">
                <a:latin typeface="Report Rg" panose="020F0503030200020004" charset="0"/>
              </a:rPr>
              <a:t>Please make sure it all fits, especially shoes… we’ll do our best to let you know when they say ‘My plimsolls are too small’!</a:t>
            </a:r>
          </a:p>
          <a:p>
            <a:pPr marL="285750" indent="-285750" algn="ctr">
              <a:buFont typeface="Arial" panose="020B0604020202020204" pitchFamily="34" charset="0"/>
              <a:buChar char="•"/>
            </a:pPr>
            <a:r>
              <a:rPr lang="en-GB" dirty="0">
                <a:latin typeface="Report Rg" panose="020F0503030200020004" charset="0"/>
              </a:rPr>
              <a:t>Try to take earrings out before they come to school on PE days.</a:t>
            </a:r>
          </a:p>
          <a:p>
            <a:pPr marL="285750" indent="-285750" algn="ctr">
              <a:buFont typeface="Arial" panose="020B0604020202020204" pitchFamily="34" charset="0"/>
              <a:buChar char="•"/>
            </a:pPr>
            <a:r>
              <a:rPr lang="en-US" dirty="0">
                <a:latin typeface="Report Rg" panose="020F0503030200020004" charset="0"/>
              </a:rPr>
              <a:t>P</a:t>
            </a:r>
            <a:r>
              <a:rPr lang="en-GB" dirty="0">
                <a:latin typeface="Report Rg" panose="020F0503030200020004" charset="0"/>
              </a:rPr>
              <a:t>lease label their PE kit, this really helps us when getting changed.</a:t>
            </a:r>
          </a:p>
        </p:txBody>
      </p:sp>
      <p:pic>
        <p:nvPicPr>
          <p:cNvPr id="35" name="Picture 34" descr="A picture containing text&#10;&#10;Description automatically generated">
            <a:extLst>
              <a:ext uri="{FF2B5EF4-FFF2-40B4-BE49-F238E27FC236}">
                <a16:creationId xmlns:a16="http://schemas.microsoft.com/office/drawing/2014/main" id="{8EAC3C52-F9C5-48C3-BD51-1968C59737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445679">
            <a:off x="7122589" y="392956"/>
            <a:ext cx="1810677" cy="1805034"/>
          </a:xfrm>
          <a:prstGeom prst="rect">
            <a:avLst/>
          </a:prstGeom>
        </p:spPr>
      </p:pic>
      <p:pic>
        <p:nvPicPr>
          <p:cNvPr id="36" name="Picture 35" descr="A picture containing text, electronics, calculator, orange&#10;&#10;Description automatically generated">
            <a:extLst>
              <a:ext uri="{FF2B5EF4-FFF2-40B4-BE49-F238E27FC236}">
                <a16:creationId xmlns:a16="http://schemas.microsoft.com/office/drawing/2014/main" id="{30ED5383-3087-40FC-8FCD-4F9729C8B6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98376">
            <a:off x="-1157017" y="3982348"/>
            <a:ext cx="2773720" cy="2773720"/>
          </a:xfrm>
          <a:prstGeom prst="rect">
            <a:avLst/>
          </a:prstGeom>
        </p:spPr>
      </p:pic>
    </p:spTree>
    <p:extLst>
      <p:ext uri="{BB962C8B-B14F-4D97-AF65-F5344CB8AC3E}">
        <p14:creationId xmlns:p14="http://schemas.microsoft.com/office/powerpoint/2010/main" val="2158570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20">
            <a:extLst>
              <a:ext uri="{FF2B5EF4-FFF2-40B4-BE49-F238E27FC236}">
                <a16:creationId xmlns:a16="http://schemas.microsoft.com/office/drawing/2014/main" id="{0F58851B-AC4E-4606-9EF5-34B01728ED8A}"/>
              </a:ext>
            </a:extLst>
          </p:cNvPr>
          <p:cNvSpPr txBox="1">
            <a:spLocks/>
          </p:cNvSpPr>
          <p:nvPr/>
        </p:nvSpPr>
        <p:spPr>
          <a:xfrm>
            <a:off x="385480" y="497999"/>
            <a:ext cx="8220075" cy="994306"/>
          </a:xfrm>
          <a:prstGeom prst="roundRect">
            <a:avLst>
              <a:gd name="adj" fmla="val 9641"/>
            </a:avLst>
          </a:prstGeom>
          <a:noFill/>
          <a:ln w="25400">
            <a:noFill/>
          </a:ln>
        </p:spPr>
        <p:txBody>
          <a:bodyPr vert="horz" lIns="252000" tIns="252000" rIns="252000" bIns="252000" rtlCol="0" anchor="ctr" anchorCtr="1">
            <a:noAutofit/>
          </a:bodyPr>
          <a:lstStyle>
            <a:lvl1pPr algn="l" defTabSz="914400" rtl="0" eaLnBrk="1" latinLnBrk="0" hangingPunct="1">
              <a:lnSpc>
                <a:spcPct val="90000"/>
              </a:lnSpc>
              <a:spcBef>
                <a:spcPct val="0"/>
              </a:spcBef>
              <a:buNone/>
              <a:defRPr sz="4000" b="1" kern="1200">
                <a:solidFill>
                  <a:srgbClr val="1C1C1C"/>
                </a:solidFill>
                <a:latin typeface="Report Rg" panose="020F0503030200020004" pitchFamily="34" charset="0"/>
                <a:ea typeface="+mj-ea"/>
                <a:cs typeface="+mj-cs"/>
              </a:defRPr>
            </a:lvl1pPr>
          </a:lstStyle>
          <a:p>
            <a:r>
              <a:rPr lang="en-US" sz="6000" dirty="0">
                <a:solidFill>
                  <a:schemeClr val="accent1"/>
                </a:solidFill>
              </a:rPr>
              <a:t>Forest School</a:t>
            </a:r>
            <a:endParaRPr lang="en-GB" sz="6000" dirty="0">
              <a:solidFill>
                <a:schemeClr val="accent1"/>
              </a:solidFill>
            </a:endParaRPr>
          </a:p>
        </p:txBody>
      </p:sp>
      <p:sp>
        <p:nvSpPr>
          <p:cNvPr id="34" name="Rectangle: Rounded Corners 33">
            <a:extLst>
              <a:ext uri="{FF2B5EF4-FFF2-40B4-BE49-F238E27FC236}">
                <a16:creationId xmlns:a16="http://schemas.microsoft.com/office/drawing/2014/main" id="{0535CD29-2069-44EB-B9C5-13282F7C9B71}"/>
              </a:ext>
            </a:extLst>
          </p:cNvPr>
          <p:cNvSpPr/>
          <p:nvPr/>
        </p:nvSpPr>
        <p:spPr>
          <a:xfrm>
            <a:off x="743674" y="1389741"/>
            <a:ext cx="7656651" cy="4225382"/>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US" dirty="0">
                <a:latin typeface="Report Rg" panose="020F0503030200020004" pitchFamily="34" charset="0"/>
              </a:rPr>
              <a:t>Our Forest School sessions are on Wednesday afternoons this half term. Please ensure you child has the following, all labelled:</a:t>
            </a:r>
          </a:p>
          <a:p>
            <a:pPr marL="285750" indent="-285750" algn="ctr">
              <a:buFont typeface="Arial" panose="020B0604020202020204" pitchFamily="34" charset="0"/>
              <a:buChar char="•"/>
            </a:pPr>
            <a:endParaRPr lang="en-US" dirty="0">
              <a:latin typeface="Report Rg" panose="020F0503030200020004" pitchFamily="34" charset="0"/>
            </a:endParaRPr>
          </a:p>
          <a:p>
            <a:pPr marL="285750" indent="-285750" algn="ctr">
              <a:buFont typeface="Arial" panose="020B0604020202020204" pitchFamily="34" charset="0"/>
              <a:buChar char="•"/>
            </a:pPr>
            <a:r>
              <a:rPr lang="en-US" dirty="0">
                <a:latin typeface="Report Rg" panose="020F0503030200020004" pitchFamily="34" charset="0"/>
              </a:rPr>
              <a:t>Wellies</a:t>
            </a:r>
          </a:p>
          <a:p>
            <a:pPr marL="285750" indent="-285750" algn="ctr">
              <a:buFont typeface="Arial" panose="020B0604020202020204" pitchFamily="34" charset="0"/>
              <a:buChar char="•"/>
            </a:pPr>
            <a:r>
              <a:rPr lang="en-US" dirty="0">
                <a:latin typeface="Report Rg" panose="020F0503030200020004" pitchFamily="34" charset="0"/>
              </a:rPr>
              <a:t>Thick socks</a:t>
            </a:r>
          </a:p>
          <a:p>
            <a:pPr marL="285750" indent="-285750" algn="ctr">
              <a:buFont typeface="Arial" panose="020B0604020202020204" pitchFamily="34" charset="0"/>
              <a:buChar char="•"/>
            </a:pPr>
            <a:r>
              <a:rPr lang="en-US" dirty="0">
                <a:latin typeface="Report Rg" panose="020F0503030200020004" pitchFamily="34" charset="0"/>
              </a:rPr>
              <a:t>Long sleeve trousers</a:t>
            </a:r>
          </a:p>
          <a:p>
            <a:pPr marL="285750" indent="-285750" algn="ctr">
              <a:buFont typeface="Arial" panose="020B0604020202020204" pitchFamily="34" charset="0"/>
              <a:buChar char="•"/>
            </a:pPr>
            <a:r>
              <a:rPr lang="en-US" dirty="0">
                <a:latin typeface="Report Rg" panose="020F0503030200020004" pitchFamily="34" charset="0"/>
              </a:rPr>
              <a:t>Long sleeve top</a:t>
            </a:r>
          </a:p>
          <a:p>
            <a:pPr marL="285750" indent="-285750" algn="ctr">
              <a:buFont typeface="Arial" panose="020B0604020202020204" pitchFamily="34" charset="0"/>
              <a:buChar char="•"/>
            </a:pPr>
            <a:r>
              <a:rPr lang="en-US" dirty="0">
                <a:latin typeface="Report Rg" panose="020F0503030200020004" pitchFamily="34" charset="0"/>
              </a:rPr>
              <a:t>Waterproofs</a:t>
            </a:r>
          </a:p>
          <a:p>
            <a:pPr marL="285750" indent="-285750" algn="ctr">
              <a:buFont typeface="Arial" panose="020B0604020202020204" pitchFamily="34" charset="0"/>
              <a:buChar char="•"/>
            </a:pPr>
            <a:r>
              <a:rPr lang="en-US" dirty="0">
                <a:latin typeface="Report Rg" panose="020F0503030200020004" pitchFamily="34" charset="0"/>
              </a:rPr>
              <a:t>Hats</a:t>
            </a:r>
          </a:p>
          <a:p>
            <a:pPr marL="285750" indent="-285750" algn="ctr">
              <a:buFont typeface="Arial" panose="020B0604020202020204" pitchFamily="34" charset="0"/>
              <a:buChar char="•"/>
            </a:pPr>
            <a:r>
              <a:rPr lang="en-US" dirty="0">
                <a:latin typeface="Report Rg" panose="020F0503030200020004" pitchFamily="34" charset="0"/>
              </a:rPr>
              <a:t>Gloves</a:t>
            </a:r>
          </a:p>
          <a:p>
            <a:r>
              <a:rPr lang="en-US" dirty="0">
                <a:latin typeface="Report Rg" panose="020F0503030200020004" pitchFamily="34" charset="0"/>
              </a:rPr>
              <a:t>We will be starting our sessions on </a:t>
            </a:r>
            <a:r>
              <a:rPr lang="en-US" b="1" dirty="0">
                <a:latin typeface="Report Rg" panose="020F0503030200020004" pitchFamily="34" charset="0"/>
              </a:rPr>
              <a:t>Wednesday 9</a:t>
            </a:r>
            <a:r>
              <a:rPr lang="en-US" b="1" baseline="30000" dirty="0">
                <a:latin typeface="Report Rg" panose="020F0503030200020004" pitchFamily="34" charset="0"/>
              </a:rPr>
              <a:t>th</a:t>
            </a:r>
            <a:r>
              <a:rPr lang="en-US" b="1" dirty="0">
                <a:latin typeface="Report Rg" panose="020F0503030200020004" pitchFamily="34" charset="0"/>
              </a:rPr>
              <a:t> September </a:t>
            </a:r>
            <a:r>
              <a:rPr lang="en-US" dirty="0">
                <a:latin typeface="Report Rg" panose="020F0503030200020004" pitchFamily="34" charset="0"/>
              </a:rPr>
              <a:t>for 5 weeks.</a:t>
            </a:r>
          </a:p>
          <a:p>
            <a:pPr marL="285750" indent="-285750" algn="ctr">
              <a:buFont typeface="Arial" panose="020B0604020202020204" pitchFamily="34" charset="0"/>
              <a:buChar char="•"/>
            </a:pPr>
            <a:endParaRPr lang="en-US" dirty="0">
              <a:latin typeface="Report Rg" panose="020F0503030200020004" pitchFamily="34" charset="0"/>
            </a:endParaRPr>
          </a:p>
          <a:p>
            <a:r>
              <a:rPr lang="en-US" dirty="0">
                <a:latin typeface="Report Rg" panose="020F0503030200020004" pitchFamily="34" charset="0"/>
              </a:rPr>
              <a:t>* Volunteers needed!</a:t>
            </a:r>
          </a:p>
        </p:txBody>
      </p:sp>
      <p:pic>
        <p:nvPicPr>
          <p:cNvPr id="35" name="Picture 34" descr="A picture containing text&#10;&#10;Description automatically generated">
            <a:extLst>
              <a:ext uri="{FF2B5EF4-FFF2-40B4-BE49-F238E27FC236}">
                <a16:creationId xmlns:a16="http://schemas.microsoft.com/office/drawing/2014/main" id="{8EAC3C52-F9C5-48C3-BD51-1968C59737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445679">
            <a:off x="7122589" y="392956"/>
            <a:ext cx="1810677" cy="1805034"/>
          </a:xfrm>
          <a:prstGeom prst="rect">
            <a:avLst/>
          </a:prstGeom>
        </p:spPr>
      </p:pic>
      <p:pic>
        <p:nvPicPr>
          <p:cNvPr id="36" name="Picture 35" descr="A picture containing text, electronics, calculator, orange&#10;&#10;Description automatically generated">
            <a:extLst>
              <a:ext uri="{FF2B5EF4-FFF2-40B4-BE49-F238E27FC236}">
                <a16:creationId xmlns:a16="http://schemas.microsoft.com/office/drawing/2014/main" id="{30ED5383-3087-40FC-8FCD-4F9729C8B6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98376">
            <a:off x="-1157017" y="3982348"/>
            <a:ext cx="2773720" cy="2773720"/>
          </a:xfrm>
          <a:prstGeom prst="rect">
            <a:avLst/>
          </a:prstGeom>
        </p:spPr>
      </p:pic>
    </p:spTree>
    <p:extLst>
      <p:ext uri="{BB962C8B-B14F-4D97-AF65-F5344CB8AC3E}">
        <p14:creationId xmlns:p14="http://schemas.microsoft.com/office/powerpoint/2010/main" val="1972353823"/>
      </p:ext>
    </p:extLst>
  </p:cSld>
  <p:clrMapOvr>
    <a:masterClrMapping/>
  </p:clrMapOvr>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2" id="{425267E6-D560-488D-B6A3-BAF2C91D0EC4}" vid="{D5E7E973-58E5-432A-A499-46CEDF69182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K-2 Standard PowerPoint</Template>
  <TotalTime>178</TotalTime>
  <Words>690</Words>
  <Application>Microsoft Office PowerPoint</Application>
  <PresentationFormat>On-screen Show (4:3)</PresentationFormat>
  <Paragraphs>89</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Report Rg</vt:lpstr>
      <vt:lpstr>Twinkl</vt:lpstr>
      <vt:lpstr>Calibri</vt:lpstr>
      <vt:lpstr>Office Theme</vt:lpstr>
      <vt:lpstr>PowerPoint Presentation</vt:lpstr>
      <vt:lpstr>Welcome!</vt:lpstr>
      <vt:lpstr>PowerPoint Presentation</vt:lpstr>
      <vt:lpstr>PowerPoint Presentation</vt:lpstr>
      <vt:lpstr>PowerPoint Presentation</vt:lpstr>
      <vt:lpstr>Classroom Rewards</vt:lpstr>
      <vt:lpstr>Class Schedule</vt:lpstr>
      <vt:lpstr>PowerPoint Presentation</vt:lpstr>
      <vt:lpstr>PowerPoint Presentation</vt:lpstr>
      <vt:lpstr>PowerPoint Presentation</vt:lpstr>
      <vt:lpstr>PowerPoint Presentation</vt:lpstr>
      <vt:lpstr>PowerPoint Presentation</vt:lpstr>
      <vt:lpstr>Enrichment</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Jordan Bleakney</dc:creator>
  <cp:lastModifiedBy>Holly Robinson</cp:lastModifiedBy>
  <cp:revision>19</cp:revision>
  <dcterms:created xsi:type="dcterms:W3CDTF">2021-05-31T15:34:55Z</dcterms:created>
  <dcterms:modified xsi:type="dcterms:W3CDTF">2026-08-27T15:20:17Z</dcterms:modified>
</cp:coreProperties>
</file>