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47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502A6-7821-4D67-9B9B-CD4E4905A6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FB1339-54D7-4328-94C8-DC2711D987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ABA6DF-522C-45D4-830C-9733166BD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E74A3-B8CD-482C-B806-D1A6FCE6AE89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4FF0B-DAD4-494C-9460-0C39FA2F7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490A5-1C29-4279-83DE-4D649DC57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28C92-9B03-4E77-B98D-834E6F7E31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366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150EC-F79B-42E6-B751-D3A5DDEDD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DE9D31-0674-421A-BA6B-F3A0C6EE7B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675D45-2F53-4197-B29F-E710F2FFB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E74A3-B8CD-482C-B806-D1A6FCE6AE89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EAAFA-2F89-48E6-975B-81AC1EF85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8A37A-C28E-4749-91C8-40BE9E6DD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28C92-9B03-4E77-B98D-834E6F7E31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9393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23E067-0DD7-4918-82CE-93F7F4B3A1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035893-50E2-4513-9BEC-6CCE79CB21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C24BAE-BCC9-47CA-A254-CB81A3039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E74A3-B8CD-482C-B806-D1A6FCE6AE89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DCBF9-2BAF-4320-B337-79B2BBA91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FAD483-FE0B-4291-8DD5-ACE37F925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28C92-9B03-4E77-B98D-834E6F7E31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582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FE7A4-D3F4-4CF9-A9FC-A2C452007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E2FF4-1501-4D21-81B4-43BF80C61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2F2159-C28A-4C23-BD28-426C11F9D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E74A3-B8CD-482C-B806-D1A6FCE6AE89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AB002B-7974-40C3-BEDE-454CD8644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8D70B-9DF9-47F9-8404-83D17925D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28C92-9B03-4E77-B98D-834E6F7E31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3950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EE94A-D733-43D3-8DB2-0CC91D198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D4698E-7E7D-4A38-9B8E-8780B480FF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A1C9F-1D40-4AB3-B742-5033878BF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E74A3-B8CD-482C-B806-D1A6FCE6AE89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6BCA9-0A99-4F20-9DCD-3A14C1E0C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77C504-A3A7-4BBA-8E83-58249F260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28C92-9B03-4E77-B98D-834E6F7E31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904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92946-6414-410A-9C42-E9B72A737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BA959D-D6A7-4D4E-9F40-C425D55D19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9E1659-3609-4813-A288-7DED3898F2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9B5491-A22D-4656-81B7-3E1CC71C2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E74A3-B8CD-482C-B806-D1A6FCE6AE89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B5CFAC-4266-4BC8-BE3A-AEAE4377B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E4EB89-D8B1-4883-ADB1-43A253430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28C92-9B03-4E77-B98D-834E6F7E31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225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573D5-DE65-46B5-97A3-3AD0CF15E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7F0268-1E15-44AC-8F7C-C611F3AE5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F26831-B125-4A2C-A93B-D64808DEA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F2DED0-9E34-4175-9BA8-A261821A72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2A5F0E-33FD-4808-B960-3BE57A0679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075003-7EE1-49AF-AA9A-8539B5E21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E74A3-B8CD-482C-B806-D1A6FCE6AE89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046400-F3C0-441E-9E72-A4147B4B1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20990C-7004-4EAE-AF1C-1AC890EE0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28C92-9B03-4E77-B98D-834E6F7E31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313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4A8BC-D757-47B6-A685-379F4D1B2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20EDEB-3DBC-43F1-8AD7-E160B3AD8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E74A3-B8CD-482C-B806-D1A6FCE6AE89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7C7183-E09F-4833-9F0F-CF7C2F0A6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D9EF3C-C90B-41A5-846B-A912E126C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28C92-9B03-4E77-B98D-834E6F7E31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5602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16623D-2D98-48BE-9F4C-8645E1EFA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E74A3-B8CD-482C-B806-D1A6FCE6AE89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F51570-4D64-43F7-838B-9BB60CB60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399F0C-8161-4D3C-A69E-32769E702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28C92-9B03-4E77-B98D-834E6F7E31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024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22970-DC3D-4123-90CF-90BBBE498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306B8-F01C-42CD-B123-D3EC35C1C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D2A78D-6A76-4C41-A8D6-F6682B51B9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1B6B69-2033-4B17-AA4B-C35B1F24B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E74A3-B8CD-482C-B806-D1A6FCE6AE89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F729B4-8CA6-4564-8228-3FAF968B9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16B6B5-0CDF-42CB-ACED-E0DEC770D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28C92-9B03-4E77-B98D-834E6F7E31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2384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F3B98-7889-437F-9BA0-B32DBD7F4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85BB10-C4F1-492F-94A2-8E85A66AE9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EA32F6-3C6D-41FD-B3F3-5CAB8F6FDC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0AF947-1526-42FE-910E-6A06774ED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E74A3-B8CD-482C-B806-D1A6FCE6AE89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442236-0A8D-4DF0-9B75-E15AC09F2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117CD0-40AF-4172-A519-4B2901687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28C92-9B03-4E77-B98D-834E6F7E31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170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1A7151-A7EE-4DBB-8E61-DF8FC78A1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4EB6DE-0F54-4F58-9BDB-4FBE4E4633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F17B3-1A26-40DB-BF6D-3A5D30EF17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E74A3-B8CD-482C-B806-D1A6FCE6AE89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F97A8E-6AD2-49D0-9BA4-EDF2470488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DFA66B-7518-40EB-BEB2-763C72A2B1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28C92-9B03-4E77-B98D-834E6F7E31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631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12" Type="http://schemas.openxmlformats.org/officeDocument/2006/relationships/image" Target="../media/image9.png"/><Relationship Id="rId17" Type="http://schemas.openxmlformats.org/officeDocument/2006/relationships/image" Target="../media/image13.png"/><Relationship Id="rId2" Type="http://schemas.openxmlformats.org/officeDocument/2006/relationships/image" Target="../media/image1.png"/><Relationship Id="rId16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microsoft.com/office/2007/relationships/hdphoto" Target="../media/hdphoto2.wdp"/><Relationship Id="rId5" Type="http://schemas.openxmlformats.org/officeDocument/2006/relationships/image" Target="../media/image4.png"/><Relationship Id="rId15" Type="http://schemas.openxmlformats.org/officeDocument/2006/relationships/image" Target="../media/image11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33BE607-A4B2-4F45-B02E-3015F859D0E5}"/>
              </a:ext>
            </a:extLst>
          </p:cNvPr>
          <p:cNvSpPr/>
          <p:nvPr/>
        </p:nvSpPr>
        <p:spPr>
          <a:xfrm>
            <a:off x="4081724" y="2656703"/>
            <a:ext cx="4062173" cy="154459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winkl Cursive Looped" panose="02000000000000000000" pitchFamily="2" charset="0"/>
              </a:rPr>
              <a:t>Year 2 Curriculum Map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Twinkl Cursive Looped" panose="02000000000000000000" pitchFamily="2" charset="0"/>
              </a:rPr>
              <a:t>Autumn 1</a:t>
            </a:r>
            <a:endParaRPr lang="en-GB" sz="2800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34DC923-F518-4BCD-AB9B-418C8D39F5AE}"/>
              </a:ext>
            </a:extLst>
          </p:cNvPr>
          <p:cNvSpPr/>
          <p:nvPr/>
        </p:nvSpPr>
        <p:spPr>
          <a:xfrm>
            <a:off x="4170713" y="283798"/>
            <a:ext cx="3921211" cy="217685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u="sng" dirty="0">
                <a:solidFill>
                  <a:schemeClr val="tx1"/>
                </a:solidFill>
                <a:latin typeface="Twinkl Cursive Looped" panose="02000000000000000000" pitchFamily="2" charset="0"/>
              </a:rPr>
            </a:br>
            <a:br>
              <a:rPr lang="en-US" u="sng" dirty="0">
                <a:solidFill>
                  <a:schemeClr val="tx1"/>
                </a:solidFill>
                <a:latin typeface="Twinkl Cursive Looped" panose="02000000000000000000" pitchFamily="2" charset="0"/>
              </a:rPr>
            </a:br>
            <a:br>
              <a:rPr lang="en-US" u="sng" dirty="0">
                <a:solidFill>
                  <a:schemeClr val="tx1"/>
                </a:solidFill>
                <a:latin typeface="Twinkl Cursive Looped" panose="02000000000000000000" pitchFamily="2" charset="0"/>
              </a:rPr>
            </a:br>
            <a:br>
              <a:rPr lang="en-US" u="sng" dirty="0">
                <a:solidFill>
                  <a:schemeClr val="tx1"/>
                </a:solidFill>
                <a:latin typeface="Twinkl Cursive Looped" panose="02000000000000000000" pitchFamily="2" charset="0"/>
              </a:rPr>
            </a:br>
            <a:br>
              <a:rPr lang="en-US" u="sng" dirty="0">
                <a:solidFill>
                  <a:schemeClr val="tx1"/>
                </a:solidFill>
                <a:latin typeface="Twinkl Cursive Looped" panose="02000000000000000000" pitchFamily="2" charset="0"/>
              </a:rPr>
            </a:br>
            <a:r>
              <a:rPr lang="en-US" u="sng" dirty="0" err="1">
                <a:solidFill>
                  <a:schemeClr val="tx1"/>
                </a:solidFill>
                <a:latin typeface="Twinkl Cursive Looped" panose="02000000000000000000" pitchFamily="2" charset="0"/>
              </a:rPr>
              <a:t>Maths</a:t>
            </a:r>
            <a:endParaRPr lang="en-GB" sz="1400" dirty="0">
              <a:latin typeface="Twinkl Cursive Looped" panose="02000000000000000000" pitchFamily="2" charset="0"/>
            </a:endParaRPr>
          </a:p>
          <a:p>
            <a:pPr lvl="0" algn="ctr"/>
            <a:r>
              <a:rPr lang="en-GB" sz="1400" b="1" dirty="0">
                <a:solidFill>
                  <a:schemeClr val="tx1"/>
                </a:solidFill>
                <a:latin typeface="Twinkl Cursive Looped" panose="02000000000000000000" pitchFamily="2" charset="0"/>
              </a:rPr>
              <a:t>In our Maths lessons we will be: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Twinkl Cursive Looped" panose="02000000000000000000" pitchFamily="2" charset="0"/>
              </a:rPr>
              <a:t>Counting, comparing, ordering and representing numbers to 100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Twinkl Cursive Looped" panose="02000000000000000000" pitchFamily="2" charset="0"/>
              </a:rPr>
              <a:t>Counting in multiples of 2s, 3s, 5s and 10s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Twinkl Cursive Looped" panose="02000000000000000000" pitchFamily="2" charset="0"/>
              </a:rPr>
              <a:t>Using a place value chart to identify tens and ones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Twinkl Cursive Looped" panose="02000000000000000000" pitchFamily="2" charset="0"/>
              </a:rPr>
              <a:t>Recognising, describing and comparing 2D and 3D shapes</a:t>
            </a: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dirty="0">
              <a:latin typeface="Twinkl Cursive Looped" panose="02000000000000000000" pitchFamily="2" charset="0"/>
            </a:endParaRPr>
          </a:p>
          <a:p>
            <a:pPr algn="ctr"/>
            <a:endParaRPr lang="en-US" dirty="0">
              <a:latin typeface="Twinkl Cursive Looped" panose="02000000000000000000" pitchFamily="2" charset="0"/>
            </a:endParaRPr>
          </a:p>
          <a:p>
            <a:pPr algn="ctr"/>
            <a:endParaRPr lang="en-US" dirty="0">
              <a:latin typeface="Twinkl Cursive Looped" panose="02000000000000000000" pitchFamily="2" charset="0"/>
            </a:endParaRPr>
          </a:p>
          <a:p>
            <a:pPr algn="ctr"/>
            <a:endParaRPr lang="en-GB" dirty="0">
              <a:latin typeface="Twinkl Cursive Looped" panose="02000000000000000000" pitchFamily="2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EEE991D-9A68-497B-9EDF-52E307191226}"/>
              </a:ext>
            </a:extLst>
          </p:cNvPr>
          <p:cNvSpPr/>
          <p:nvPr/>
        </p:nvSpPr>
        <p:spPr>
          <a:xfrm>
            <a:off x="8175031" y="3504281"/>
            <a:ext cx="3915026" cy="1617071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r>
              <a:rPr lang="en-US" u="sng" dirty="0">
                <a:solidFill>
                  <a:schemeClr val="tx1"/>
                </a:solidFill>
                <a:latin typeface="Twinkl Cursive Looped" panose="02000000000000000000" pitchFamily="2" charset="0"/>
              </a:rPr>
              <a:t>RE</a:t>
            </a:r>
            <a:endParaRPr lang="en-US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r>
              <a:rPr lang="en-US" sz="1400" b="1" dirty="0">
                <a:solidFill>
                  <a:schemeClr val="tx1"/>
                </a:solidFill>
                <a:latin typeface="Twinkl Cursive Looped" panose="02000000000000000000" pitchFamily="2" charset="0"/>
              </a:rPr>
              <a:t>In our RE lessons we will be: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Twinkl Cursive Looped" panose="02000000000000000000" pitchFamily="2" charset="0"/>
              </a:rPr>
              <a:t>Learning about the religion of Islam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Twinkl Cursive Looped" panose="02000000000000000000" pitchFamily="2" charset="0"/>
              </a:rPr>
              <a:t>Exploring who Muslims are and what they believe.</a:t>
            </a: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dirty="0">
              <a:latin typeface="Twinkl Cursive Looped" panose="02000000000000000000" pitchFamily="2" charset="0"/>
            </a:endParaRPr>
          </a:p>
          <a:p>
            <a:pPr algn="ctr"/>
            <a:endParaRPr lang="en-US" dirty="0">
              <a:latin typeface="Twinkl Cursive Looped" panose="02000000000000000000" pitchFamily="2" charset="0"/>
            </a:endParaRPr>
          </a:p>
          <a:p>
            <a:pPr algn="ctr"/>
            <a:endParaRPr lang="en-US" dirty="0">
              <a:latin typeface="Twinkl Cursive Looped" panose="02000000000000000000" pitchFamily="2" charset="0"/>
            </a:endParaRPr>
          </a:p>
          <a:p>
            <a:pPr algn="ctr"/>
            <a:endParaRPr lang="en-GB" dirty="0">
              <a:latin typeface="Twinkl Cursive Looped" panose="02000000000000000000" pitchFamily="2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955B324-7BF0-4FB1-876A-A8A430A33C0C}"/>
              </a:ext>
            </a:extLst>
          </p:cNvPr>
          <p:cNvSpPr/>
          <p:nvPr/>
        </p:nvSpPr>
        <p:spPr>
          <a:xfrm>
            <a:off x="109135" y="59499"/>
            <a:ext cx="3921211" cy="162936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r>
              <a:rPr lang="en-US" u="sng" dirty="0">
                <a:solidFill>
                  <a:schemeClr val="tx1"/>
                </a:solidFill>
                <a:latin typeface="Twinkl Cursive Looped" panose="02000000000000000000" pitchFamily="2" charset="0"/>
              </a:rPr>
              <a:t>Art</a:t>
            </a:r>
            <a:r>
              <a:rPr lang="en-US" dirty="0">
                <a:solidFill>
                  <a:schemeClr val="tx1"/>
                </a:solidFill>
              </a:rPr>
              <a:t> 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Twinkl Cursive Looped" panose="02000000000000000000" pitchFamily="2" charset="0"/>
              </a:rPr>
              <a:t>In our Art Lessons we will be: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Twinkl Cursive Looped" panose="02000000000000000000" pitchFamily="2" charset="0"/>
              </a:rPr>
              <a:t>Learning about </a:t>
            </a:r>
            <a:r>
              <a:rPr lang="en-GB" sz="1400" dirty="0">
                <a:solidFill>
                  <a:schemeClr val="tx1"/>
                </a:solidFill>
                <a:latin typeface="Twinkl Cursive Looped" panose="02000000000000000000" pitchFamily="2" charset="0"/>
              </a:rPr>
              <a:t>Roy </a:t>
            </a:r>
            <a:r>
              <a:rPr lang="en-GB" sz="1400" dirty="0" err="1">
                <a:solidFill>
                  <a:schemeClr val="tx1"/>
                </a:solidFill>
                <a:latin typeface="Twinkl Cursive Looped" panose="02000000000000000000" pitchFamily="2" charset="0"/>
              </a:rPr>
              <a:t>Litchtenstein</a:t>
            </a:r>
            <a:r>
              <a:rPr lang="en-GB" sz="1400" dirty="0">
                <a:solidFill>
                  <a:schemeClr val="tx1"/>
                </a:solidFill>
                <a:latin typeface="Twinkl Cursive Looped" panose="02000000000000000000" pitchFamily="2" charset="0"/>
              </a:rPr>
              <a:t>, an American pop artist.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Twinkl Cursive Looped" panose="02000000000000000000" pitchFamily="2" charset="0"/>
              </a:rPr>
              <a:t>Using the ‘Ben-day dot’ technique to build </a:t>
            </a:r>
            <a:r>
              <a:rPr lang="en-US" sz="1400" dirty="0" err="1">
                <a:solidFill>
                  <a:schemeClr val="tx1"/>
                </a:solidFill>
                <a:latin typeface="Twinkl Cursive Looped" panose="02000000000000000000" pitchFamily="2" charset="0"/>
              </a:rPr>
              <a:t>colour</a:t>
            </a:r>
            <a:r>
              <a:rPr lang="en-US" sz="1400" dirty="0">
                <a:solidFill>
                  <a:schemeClr val="tx1"/>
                </a:solidFill>
                <a:latin typeface="Twinkl Cursive Looped" panose="02000000000000000000" pitchFamily="2" charset="0"/>
              </a:rPr>
              <a:t> and texture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Twinkl Cursive Looped" panose="02000000000000000000" pitchFamily="2" charset="0"/>
              </a:rPr>
              <a:t>Experimenting with water </a:t>
            </a:r>
            <a:r>
              <a:rPr lang="en-US" sz="1400" dirty="0" err="1">
                <a:solidFill>
                  <a:schemeClr val="tx1"/>
                </a:solidFill>
                <a:latin typeface="Twinkl Cursive Looped" panose="02000000000000000000" pitchFamily="2" charset="0"/>
              </a:rPr>
              <a:t>colours</a:t>
            </a:r>
            <a:endParaRPr lang="en-US" sz="1400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Twinkl Cursive Looped" panose="02000000000000000000" pitchFamily="2" charset="0"/>
            </a:endParaRPr>
          </a:p>
          <a:p>
            <a:pPr algn="ctr"/>
            <a:endParaRPr lang="en-US" dirty="0"/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dirty="0">
              <a:latin typeface="Twinkl Cursive Looped" panose="02000000000000000000" pitchFamily="2" charset="0"/>
            </a:endParaRPr>
          </a:p>
          <a:p>
            <a:pPr algn="ctr"/>
            <a:endParaRPr lang="en-US" dirty="0">
              <a:latin typeface="Twinkl Cursive Looped" panose="02000000000000000000" pitchFamily="2" charset="0"/>
            </a:endParaRPr>
          </a:p>
          <a:p>
            <a:pPr algn="ctr"/>
            <a:endParaRPr lang="en-US" dirty="0">
              <a:latin typeface="Twinkl Cursive Looped" panose="02000000000000000000" pitchFamily="2" charset="0"/>
            </a:endParaRPr>
          </a:p>
          <a:p>
            <a:pPr algn="ctr"/>
            <a:endParaRPr lang="en-US" dirty="0">
              <a:latin typeface="Twinkl Cursive Looped" panose="02000000000000000000" pitchFamily="2" charset="0"/>
            </a:endParaRPr>
          </a:p>
          <a:p>
            <a:pPr algn="ctr"/>
            <a:endParaRPr lang="en-GB" dirty="0">
              <a:latin typeface="Twinkl Cursive Looped" panose="02000000000000000000" pitchFamily="2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4EF35ED3-A5DA-48AB-873C-E0246817DF28}"/>
              </a:ext>
            </a:extLst>
          </p:cNvPr>
          <p:cNvSpPr/>
          <p:nvPr/>
        </p:nvSpPr>
        <p:spPr>
          <a:xfrm>
            <a:off x="8171939" y="36556"/>
            <a:ext cx="3921211" cy="166404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r>
              <a:rPr lang="en-US" u="sng" dirty="0">
                <a:solidFill>
                  <a:schemeClr val="tx1"/>
                </a:solidFill>
                <a:latin typeface="Twinkl Cursive Looped" panose="02000000000000000000" pitchFamily="2" charset="0"/>
              </a:rPr>
              <a:t>Computing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Twinkl Cursive Looped" panose="02000000000000000000" pitchFamily="2" charset="0"/>
              </a:rPr>
              <a:t>In our Computing lessons we will be: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Twinkl Cursive Looped" panose="02000000000000000000" pitchFamily="2" charset="0"/>
              </a:rPr>
              <a:t>Learning to understand and use algorithms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Twinkl Cursive Looped" panose="02000000000000000000" pitchFamily="2" charset="0"/>
              </a:rPr>
              <a:t>Creating programs using different actions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Twinkl Cursive Looped" panose="02000000000000000000" pitchFamily="2" charset="0"/>
              </a:rPr>
              <a:t>Learning how to debug simple programs</a:t>
            </a:r>
          </a:p>
          <a:p>
            <a:pPr algn="ctr"/>
            <a:endParaRPr lang="en-US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dirty="0">
              <a:latin typeface="Twinkl Cursive Looped" panose="02000000000000000000" pitchFamily="2" charset="0"/>
            </a:endParaRPr>
          </a:p>
          <a:p>
            <a:pPr algn="ctr"/>
            <a:endParaRPr lang="en-GB" dirty="0">
              <a:latin typeface="Twinkl Cursive Looped" panose="02000000000000000000" pitchFamily="2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E754159-3EDD-4527-8A45-31B4FA299302}"/>
              </a:ext>
            </a:extLst>
          </p:cNvPr>
          <p:cNvSpPr/>
          <p:nvPr/>
        </p:nvSpPr>
        <p:spPr>
          <a:xfrm>
            <a:off x="8171939" y="1764957"/>
            <a:ext cx="3921211" cy="166404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r>
              <a:rPr lang="en-US" u="sng" dirty="0">
                <a:solidFill>
                  <a:schemeClr val="tx1"/>
                </a:solidFill>
                <a:latin typeface="Twinkl Cursive Looped" panose="02000000000000000000" pitchFamily="2" charset="0"/>
              </a:rPr>
              <a:t>P.E.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Twinkl Cursive Looped" panose="02000000000000000000" pitchFamily="2" charset="0"/>
              </a:rPr>
              <a:t>In our PE Lessons we will be:</a:t>
            </a:r>
            <a:endParaRPr lang="en-GB" sz="1400" b="1" dirty="0">
              <a:solidFill>
                <a:schemeClr val="tx1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Twinkl Cursive Looped" panose="02000000000000000000" pitchFamily="2" charset="0"/>
              </a:rPr>
              <a:t>Practising our ball skills: throwing, catching and bouncing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Twinkl Cursive Looped" panose="02000000000000000000" pitchFamily="2" charset="0"/>
              </a:rPr>
              <a:t>D</a:t>
            </a:r>
            <a:r>
              <a:rPr lang="en-GB" sz="1400" dirty="0" err="1">
                <a:solidFill>
                  <a:schemeClr val="tx1"/>
                </a:solidFill>
                <a:latin typeface="Twinkl Cursive Looped" panose="02000000000000000000" pitchFamily="2" charset="0"/>
              </a:rPr>
              <a:t>eveloping</a:t>
            </a:r>
            <a:r>
              <a:rPr lang="en-GB" sz="1400" dirty="0">
                <a:solidFill>
                  <a:schemeClr val="tx1"/>
                </a:solidFill>
                <a:latin typeface="Twinkl Cursive Looped" panose="02000000000000000000" pitchFamily="2" charset="0"/>
              </a:rPr>
              <a:t> our hand-eye coordination and spatial awareness </a:t>
            </a:r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dirty="0">
              <a:latin typeface="Twinkl Cursive Looped" panose="02000000000000000000" pitchFamily="2" charset="0"/>
            </a:endParaRPr>
          </a:p>
          <a:p>
            <a:pPr algn="ctr"/>
            <a:endParaRPr lang="en-US" dirty="0">
              <a:latin typeface="Twinkl Cursive Looped" panose="02000000000000000000" pitchFamily="2" charset="0"/>
            </a:endParaRPr>
          </a:p>
          <a:p>
            <a:pPr algn="ctr"/>
            <a:endParaRPr lang="en-GB" dirty="0">
              <a:latin typeface="Twinkl Cursive Looped" panose="02000000000000000000" pitchFamily="2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514994CC-BDB4-4F8A-931B-FF1C9B17D0F8}"/>
              </a:ext>
            </a:extLst>
          </p:cNvPr>
          <p:cNvSpPr/>
          <p:nvPr/>
        </p:nvSpPr>
        <p:spPr>
          <a:xfrm>
            <a:off x="8171939" y="5187777"/>
            <a:ext cx="3921211" cy="166404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br>
              <a:rPr lang="en-US" u="sng" dirty="0">
                <a:solidFill>
                  <a:schemeClr val="tx1"/>
                </a:solidFill>
                <a:latin typeface="Twinkl Cursive Looped" panose="02000000000000000000" pitchFamily="2" charset="0"/>
              </a:rPr>
            </a:br>
            <a:r>
              <a:rPr lang="en-US" u="sng" dirty="0">
                <a:solidFill>
                  <a:schemeClr val="tx1"/>
                </a:solidFill>
                <a:latin typeface="Twinkl Cursive Looped" panose="02000000000000000000" pitchFamily="2" charset="0"/>
              </a:rPr>
              <a:t>PSHE</a:t>
            </a:r>
            <a:endParaRPr lang="en-GB" sz="1400" b="1" dirty="0">
              <a:latin typeface="Twinkl Cursive Looped" panose="02000000000000000000" pitchFamily="2" charset="0"/>
            </a:endParaRP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Twinkl Cursive Looped" panose="02000000000000000000" pitchFamily="2" charset="0"/>
              </a:rPr>
              <a:t>In our PSHE lessons we will be focussing on: </a:t>
            </a:r>
            <a:endParaRPr lang="en-GB" sz="1400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Twinkl Cursive Looped" panose="02000000000000000000" pitchFamily="2" charset="0"/>
              </a:rPr>
              <a:t>Citizenship - Rights, Rules &amp; Responsibilities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Twinkl Cursive Looped" panose="02000000000000000000" pitchFamily="2" charset="0"/>
              </a:rPr>
              <a:t>Myself and My Relationships – Family and Friends</a:t>
            </a:r>
          </a:p>
          <a:p>
            <a:pPr lvl="0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dirty="0">
              <a:latin typeface="Twinkl Cursive Looped" panose="02000000000000000000" pitchFamily="2" charset="0"/>
            </a:endParaRPr>
          </a:p>
          <a:p>
            <a:pPr algn="ctr"/>
            <a:endParaRPr lang="en-US" dirty="0">
              <a:latin typeface="Twinkl Cursive Looped" panose="02000000000000000000" pitchFamily="2" charset="0"/>
            </a:endParaRPr>
          </a:p>
          <a:p>
            <a:pPr algn="ctr"/>
            <a:endParaRPr lang="en-US" dirty="0">
              <a:latin typeface="Twinkl Cursive Looped" panose="02000000000000000000" pitchFamily="2" charset="0"/>
            </a:endParaRPr>
          </a:p>
          <a:p>
            <a:pPr algn="ctr"/>
            <a:endParaRPr lang="en-GB" dirty="0">
              <a:latin typeface="Twinkl Cursive Looped" panose="02000000000000000000" pitchFamily="2" charset="0"/>
            </a:endParaRPr>
          </a:p>
        </p:txBody>
      </p:sp>
      <p:pic>
        <p:nvPicPr>
          <p:cNvPr id="1046" name="Picture 22" descr="Music note 1200758 PNG">
            <a:extLst>
              <a:ext uri="{FF2B5EF4-FFF2-40B4-BE49-F238E27FC236}">
                <a16:creationId xmlns:a16="http://schemas.microsoft.com/office/drawing/2014/main" id="{030685C6-060E-4B0E-810A-CCA7A7DD33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635" y="5291265"/>
            <a:ext cx="449708" cy="465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History - Free education icons">
            <a:extLst>
              <a:ext uri="{FF2B5EF4-FFF2-40B4-BE49-F238E27FC236}">
                <a16:creationId xmlns:a16="http://schemas.microsoft.com/office/drawing/2014/main" id="{D26C4964-4F8D-4901-A4AE-82B8D5297F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09" y="3514980"/>
            <a:ext cx="418034" cy="418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Art Palette - Free art icons">
            <a:extLst>
              <a:ext uri="{FF2B5EF4-FFF2-40B4-BE49-F238E27FC236}">
                <a16:creationId xmlns:a16="http://schemas.microsoft.com/office/drawing/2014/main" id="{62797FA6-92EB-43AE-BE13-6A69956610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635" y="86508"/>
            <a:ext cx="394580" cy="394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8" name="Picture 34" descr="Mathematics Svg Png Icon Free Download (#336928) - OnlineWebFonts.COM">
            <a:extLst>
              <a:ext uri="{FF2B5EF4-FFF2-40B4-BE49-F238E27FC236}">
                <a16:creationId xmlns:a16="http://schemas.microsoft.com/office/drawing/2014/main" id="{6FF88FB0-2BDE-417C-B1E6-60D466D6D7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1968" y="379319"/>
            <a:ext cx="394055" cy="408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8" name="Picture 44" descr="Laptop Computer Repair Technician Desktop Computers - Symbol Transparent PNG">
            <a:extLst>
              <a:ext uri="{FF2B5EF4-FFF2-40B4-BE49-F238E27FC236}">
                <a16:creationId xmlns:a16="http://schemas.microsoft.com/office/drawing/2014/main" id="{F22A7A14-CF34-4FAF-9D85-424A040BAB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319" t="19417" r="30398" b="19417"/>
          <a:stretch/>
        </p:blipFill>
        <p:spPr bwMode="auto">
          <a:xfrm>
            <a:off x="11556274" y="136842"/>
            <a:ext cx="491628" cy="325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2" name="Picture 48" descr="Sports - Free sports icons">
            <a:extLst>
              <a:ext uri="{FF2B5EF4-FFF2-40B4-BE49-F238E27FC236}">
                <a16:creationId xmlns:a16="http://schemas.microsoft.com/office/drawing/2014/main" id="{15BA3137-1DA8-4777-9546-CCC46D45D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453" y="1840237"/>
            <a:ext cx="397536" cy="397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8" name="Picture 64" descr="File:Religious syms.svg - Wikimedia Commons">
            <a:extLst>
              <a:ext uri="{FF2B5EF4-FFF2-40B4-BE49-F238E27FC236}">
                <a16:creationId xmlns:a16="http://schemas.microsoft.com/office/drawing/2014/main" id="{22E48171-4914-4839-BADC-0E7B9AC10AB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926"/>
          <a:stretch/>
        </p:blipFill>
        <p:spPr bwMode="auto">
          <a:xfrm>
            <a:off x="11268363" y="3606031"/>
            <a:ext cx="575821" cy="391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18D992AE-8C7E-43CD-9154-78EC4BCF667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5962" y="3235926"/>
            <a:ext cx="894154" cy="1016084"/>
          </a:xfrm>
          <a:prstGeom prst="rect">
            <a:avLst/>
          </a:prstGeom>
        </p:spPr>
      </p:pic>
      <p:pic>
        <p:nvPicPr>
          <p:cNvPr id="1110" name="Picture 86" descr="Curriculum - Hadleigh Community Primary School">
            <a:extLst>
              <a:ext uri="{FF2B5EF4-FFF2-40B4-BE49-F238E27FC236}">
                <a16:creationId xmlns:a16="http://schemas.microsoft.com/office/drawing/2014/main" id="{7216FFD4-4C39-4B61-93A0-B31EA7325D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8411" y="5254271"/>
            <a:ext cx="444664" cy="445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6" name="Picture 92" descr="Pen Vector Icon Isolated On Transparent Background, Pen Logo Concept  Royalty Free SVG, Cliparts, Vectors, And Stock Illustration. Image  108292219.">
            <a:extLst>
              <a:ext uri="{FF2B5EF4-FFF2-40B4-BE49-F238E27FC236}">
                <a16:creationId xmlns:a16="http://schemas.microsoft.com/office/drawing/2014/main" id="{78309A47-8462-4C64-9205-AF3A44A6D4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2773" t="15048" r="20596" b="24049"/>
          <a:stretch/>
        </p:blipFill>
        <p:spPr bwMode="auto">
          <a:xfrm rot="1954539">
            <a:off x="4399550" y="4342199"/>
            <a:ext cx="285173" cy="474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E386BA69-7A54-48E0-818D-6821026F3116}"/>
              </a:ext>
            </a:extLst>
          </p:cNvPr>
          <p:cNvSpPr/>
          <p:nvPr/>
        </p:nvSpPr>
        <p:spPr>
          <a:xfrm>
            <a:off x="109135" y="1722580"/>
            <a:ext cx="3921211" cy="166404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br>
              <a:rPr lang="en-US" u="sng" dirty="0">
                <a:solidFill>
                  <a:schemeClr val="tx1"/>
                </a:solidFill>
                <a:latin typeface="Twinkl Cursive Looped" panose="02000000000000000000" pitchFamily="2" charset="0"/>
              </a:rPr>
            </a:br>
            <a:r>
              <a:rPr lang="en-US" u="sng" dirty="0">
                <a:solidFill>
                  <a:schemeClr val="tx1"/>
                </a:solidFill>
                <a:latin typeface="Twinkl Cursive Looped" panose="02000000000000000000" pitchFamily="2" charset="0"/>
              </a:rPr>
              <a:t>Science</a:t>
            </a:r>
            <a:endParaRPr lang="en-US" dirty="0"/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Twinkl Cursive Looped" panose="02000000000000000000" pitchFamily="2" charset="0"/>
              </a:rPr>
              <a:t>In our Science Lessons we will be: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Twinkl Cursive Looped" panose="02000000000000000000" pitchFamily="2" charset="0"/>
              </a:rPr>
              <a:t>Identifying electrical appliances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Twinkl Cursive Looped" panose="02000000000000000000" pitchFamily="2" charset="0"/>
              </a:rPr>
              <a:t>Notice and describe how things move, using simple comparisons such as faster and slower </a:t>
            </a:r>
            <a:endParaRPr lang="en-US" sz="1400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Twinkl Cursive Looped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Twinkl Cursive Looped" panose="02000000000000000000" pitchFamily="2" charset="0"/>
            </a:endParaRPr>
          </a:p>
          <a:p>
            <a:pPr algn="ctr"/>
            <a:endParaRPr lang="en-US" dirty="0"/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dirty="0">
              <a:latin typeface="Twinkl Cursive Looped" panose="02000000000000000000" pitchFamily="2" charset="0"/>
            </a:endParaRPr>
          </a:p>
          <a:p>
            <a:pPr algn="ctr"/>
            <a:endParaRPr lang="en-US" dirty="0">
              <a:latin typeface="Twinkl Cursive Looped" panose="02000000000000000000" pitchFamily="2" charset="0"/>
            </a:endParaRPr>
          </a:p>
          <a:p>
            <a:pPr algn="ctr"/>
            <a:endParaRPr lang="en-US" dirty="0">
              <a:latin typeface="Twinkl Cursive Looped" panose="02000000000000000000" pitchFamily="2" charset="0"/>
            </a:endParaRPr>
          </a:p>
          <a:p>
            <a:pPr algn="ctr"/>
            <a:endParaRPr lang="en-US" dirty="0">
              <a:latin typeface="Twinkl Cursive Looped" panose="02000000000000000000" pitchFamily="2" charset="0"/>
            </a:endParaRPr>
          </a:p>
          <a:p>
            <a:pPr algn="ctr"/>
            <a:endParaRPr lang="en-GB" dirty="0">
              <a:latin typeface="Twinkl Cursive Looped" panose="02000000000000000000" pitchFamily="2" charset="0"/>
            </a:endParaRPr>
          </a:p>
        </p:txBody>
      </p:sp>
      <p:pic>
        <p:nvPicPr>
          <p:cNvPr id="30" name="Picture 28" descr="Test tube - Free education icons">
            <a:extLst>
              <a:ext uri="{FF2B5EF4-FFF2-40B4-BE49-F238E27FC236}">
                <a16:creationId xmlns:a16="http://schemas.microsoft.com/office/drawing/2014/main" id="{70E83CDA-22EA-4EFB-8A27-53C8DBC534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0638" y="1809412"/>
            <a:ext cx="459186" cy="459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6EFE94CD-D8CF-4C58-98B8-CB0640486FCE}"/>
              </a:ext>
            </a:extLst>
          </p:cNvPr>
          <p:cNvSpPr/>
          <p:nvPr/>
        </p:nvSpPr>
        <p:spPr>
          <a:xfrm>
            <a:off x="98849" y="3432456"/>
            <a:ext cx="3921211" cy="166404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r>
              <a:rPr lang="en-US" u="sng" dirty="0">
                <a:solidFill>
                  <a:schemeClr val="tx1"/>
                </a:solidFill>
                <a:latin typeface="Twinkl Cursive Looped" panose="02000000000000000000" pitchFamily="2" charset="0"/>
              </a:rPr>
              <a:t>History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Twinkl Cursive Looped" panose="02000000000000000000" pitchFamily="2" charset="0"/>
              </a:rPr>
              <a:t>In our History lessons, we will be:</a:t>
            </a:r>
            <a:endParaRPr lang="en-GB" sz="1400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Twinkl Cursive Looped" panose="02000000000000000000" pitchFamily="2" charset="0"/>
              </a:rPr>
              <a:t>Learning about a significant event beyond living memory: ‘The Great Fire of London’</a:t>
            </a:r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Twinkl Cursive Looped" panose="02000000000000000000" pitchFamily="2" charset="0"/>
              </a:rPr>
              <a:t>L</a:t>
            </a:r>
            <a:r>
              <a:rPr lang="en-GB" sz="1400" dirty="0">
                <a:solidFill>
                  <a:schemeClr val="tx1"/>
                </a:solidFill>
                <a:latin typeface="Twinkl Cursive Looped" panose="02000000000000000000" pitchFamily="2" charset="0"/>
              </a:rPr>
              <a:t>earning how to order events and key dates on a timeline.</a:t>
            </a:r>
          </a:p>
          <a:p>
            <a:pPr algn="ctr"/>
            <a:endParaRPr lang="en-US" sz="1400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sz="1400" dirty="0">
              <a:latin typeface="Twinkl Cursive Looped" panose="02000000000000000000" pitchFamily="2" charset="0"/>
            </a:endParaRPr>
          </a:p>
          <a:p>
            <a:pPr algn="ctr"/>
            <a:endParaRPr lang="en-US" dirty="0">
              <a:latin typeface="Twinkl Cursive Looped" panose="02000000000000000000" pitchFamily="2" charset="0"/>
            </a:endParaRPr>
          </a:p>
          <a:p>
            <a:pPr algn="ctr"/>
            <a:endParaRPr lang="en-US" dirty="0">
              <a:latin typeface="Twinkl Cursive Looped" panose="02000000000000000000" pitchFamily="2" charset="0"/>
            </a:endParaRPr>
          </a:p>
          <a:p>
            <a:pPr algn="ctr"/>
            <a:endParaRPr lang="en-GB" dirty="0">
              <a:latin typeface="Twinkl Cursive Looped" panose="02000000000000000000" pitchFamily="2" charset="0"/>
            </a:endParaRPr>
          </a:p>
        </p:txBody>
      </p:sp>
      <p:pic>
        <p:nvPicPr>
          <p:cNvPr id="1026" name="Picture 2" descr="History - Free education icons">
            <a:extLst>
              <a:ext uri="{FF2B5EF4-FFF2-40B4-BE49-F238E27FC236}">
                <a16:creationId xmlns:a16="http://schemas.microsoft.com/office/drawing/2014/main" id="{2F22A85B-8763-456D-971D-A884FF7F08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12" y="3554374"/>
            <a:ext cx="485775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2C4BAC52-EAD3-4DD3-B2DA-644351CCCDF9}"/>
              </a:ext>
            </a:extLst>
          </p:cNvPr>
          <p:cNvSpPr/>
          <p:nvPr/>
        </p:nvSpPr>
        <p:spPr>
          <a:xfrm>
            <a:off x="109135" y="5162606"/>
            <a:ext cx="3921211" cy="166404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r>
              <a:rPr lang="en-US" u="sng" dirty="0">
                <a:solidFill>
                  <a:schemeClr val="tx1"/>
                </a:solidFill>
                <a:latin typeface="Twinkl Cursive Looped" panose="02000000000000000000" pitchFamily="2" charset="0"/>
              </a:rPr>
              <a:t>Music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Twinkl Cursive Looped" panose="02000000000000000000" pitchFamily="2" charset="0"/>
              </a:rPr>
              <a:t>In our Music lessons we will be:</a:t>
            </a:r>
            <a:endParaRPr lang="en-GB" sz="1400" b="1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Twinkl Cursive Looped" panose="02000000000000000000" pitchFamily="2" charset="0"/>
              </a:rPr>
              <a:t>Learning about pulse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Twinkl Cursive Looped" panose="02000000000000000000" pitchFamily="2" charset="0"/>
              </a:rPr>
              <a:t>Learning to play some simple notes a recorder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Twinkl Cursive Looped" panose="02000000000000000000" pitchFamily="2" charset="0"/>
              </a:rPr>
              <a:t>Listening to funk music by James Brown</a:t>
            </a:r>
            <a:r>
              <a:rPr lang="en-US" sz="1400" dirty="0">
                <a:latin typeface="Twinkl Cursive Looped" panose="02000000000000000000" pitchFamily="2" charset="0"/>
              </a:rPr>
              <a:t>.</a:t>
            </a:r>
          </a:p>
          <a:p>
            <a:pPr lvl="0"/>
            <a:endParaRPr lang="en-GB" sz="1400" dirty="0">
              <a:latin typeface="Twinkl Cursive Looped" panose="02000000000000000000" pitchFamily="2" charset="0"/>
            </a:endParaRPr>
          </a:p>
          <a:p>
            <a:pPr algn="ctr"/>
            <a:endParaRPr lang="en-US" dirty="0">
              <a:latin typeface="Twinkl Cursive Looped" panose="02000000000000000000" pitchFamily="2" charset="0"/>
            </a:endParaRPr>
          </a:p>
          <a:p>
            <a:pPr algn="ctr"/>
            <a:endParaRPr lang="en-US" dirty="0">
              <a:latin typeface="Twinkl Cursive Looped" panose="02000000000000000000" pitchFamily="2" charset="0"/>
            </a:endParaRPr>
          </a:p>
          <a:p>
            <a:pPr algn="ctr"/>
            <a:endParaRPr lang="en-US" dirty="0">
              <a:latin typeface="Twinkl Cursive Looped" panose="02000000000000000000" pitchFamily="2" charset="0"/>
            </a:endParaRPr>
          </a:p>
          <a:p>
            <a:pPr algn="ctr"/>
            <a:endParaRPr lang="en-GB" dirty="0">
              <a:latin typeface="Twinkl Cursive Looped" panose="02000000000000000000" pitchFamily="2" charset="0"/>
            </a:endParaRPr>
          </a:p>
        </p:txBody>
      </p:sp>
      <p:pic>
        <p:nvPicPr>
          <p:cNvPr id="1032" name="Picture 8" descr="Music note 1200758 PNG">
            <a:extLst>
              <a:ext uri="{FF2B5EF4-FFF2-40B4-BE49-F238E27FC236}">
                <a16:creationId xmlns:a16="http://schemas.microsoft.com/office/drawing/2014/main" id="{89B14F8C-FF28-4BA4-AB49-C28DA76BBA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2154" y="5254271"/>
            <a:ext cx="447675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295A5423-C3B3-4B03-8798-DB3843413CF4}"/>
              </a:ext>
            </a:extLst>
          </p:cNvPr>
          <p:cNvSpPr/>
          <p:nvPr/>
        </p:nvSpPr>
        <p:spPr>
          <a:xfrm>
            <a:off x="4206258" y="4302662"/>
            <a:ext cx="3869778" cy="242029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r>
              <a:rPr lang="en-US" u="sng" dirty="0">
                <a:solidFill>
                  <a:schemeClr val="tx1"/>
                </a:solidFill>
                <a:latin typeface="Twinkl Cursive Looped" panose="02000000000000000000" pitchFamily="2" charset="0"/>
              </a:rPr>
              <a:t>English</a:t>
            </a:r>
            <a:endParaRPr lang="en-US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r>
              <a:rPr lang="en-US" sz="1400" b="1" dirty="0">
                <a:solidFill>
                  <a:schemeClr val="tx1"/>
                </a:solidFill>
                <a:latin typeface="Twinkl Cursive Looped" panose="02000000000000000000" pitchFamily="2" charset="0"/>
              </a:rPr>
              <a:t>In our English lessons we will be: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Twinkl Cursive Looped" panose="02000000000000000000" pitchFamily="2" charset="0"/>
              </a:rPr>
              <a:t>Learning to write an adventure story based on the book ‘The Owl Who was Afraid of the Dark’.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Twinkl Cursive Looped" panose="02000000000000000000" pitchFamily="2" charset="0"/>
              </a:rPr>
              <a:t>Learning to identify and sort adjectives and nouns.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Twinkl Cursive Looped" panose="02000000000000000000" pitchFamily="2" charset="0"/>
              </a:rPr>
              <a:t>Learning to use expanded noun phrases in </a:t>
            </a:r>
            <a:r>
              <a:rPr lang="en-US" sz="1400">
                <a:solidFill>
                  <a:schemeClr val="tx1"/>
                </a:solidFill>
                <a:latin typeface="Twinkl Cursive Looped" panose="02000000000000000000" pitchFamily="2" charset="0"/>
              </a:rPr>
              <a:t>our writing.</a:t>
            </a:r>
            <a:endParaRPr lang="en-US" sz="1400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u="sng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pPr algn="ctr"/>
            <a:endParaRPr lang="en-US" dirty="0">
              <a:latin typeface="Twinkl Cursive Looped" panose="02000000000000000000" pitchFamily="2" charset="0"/>
            </a:endParaRPr>
          </a:p>
          <a:p>
            <a:pPr algn="ctr"/>
            <a:endParaRPr lang="en-US" dirty="0">
              <a:latin typeface="Twinkl Cursive Looped" panose="02000000000000000000" pitchFamily="2" charset="0"/>
            </a:endParaRPr>
          </a:p>
          <a:p>
            <a:pPr algn="ctr"/>
            <a:endParaRPr lang="en-US" dirty="0">
              <a:latin typeface="Twinkl Cursive Looped" panose="02000000000000000000" pitchFamily="2" charset="0"/>
            </a:endParaRPr>
          </a:p>
          <a:p>
            <a:pPr algn="ctr"/>
            <a:endParaRPr lang="en-GB" dirty="0">
              <a:latin typeface="Twinkl Cursive Looped" panose="02000000000000000000" pitchFamily="2" charset="0"/>
            </a:endParaRPr>
          </a:p>
        </p:txBody>
      </p:sp>
      <p:pic>
        <p:nvPicPr>
          <p:cNvPr id="27" name="Picture 92" descr="Pen Vector Icon Isolated On Transparent Background, Pen Logo Concept  Royalty Free SVG, Cliparts, Vectors, And Stock Illustration. Image  108292219.">
            <a:extLst>
              <a:ext uri="{FF2B5EF4-FFF2-40B4-BE49-F238E27FC236}">
                <a16:creationId xmlns:a16="http://schemas.microsoft.com/office/drawing/2014/main" id="{2EB6DDD8-F3DF-46C5-A0F9-0CD468E0C1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2773" t="15048" r="20596" b="24049"/>
          <a:stretch/>
        </p:blipFill>
        <p:spPr bwMode="auto">
          <a:xfrm rot="1954539">
            <a:off x="7485816" y="4436828"/>
            <a:ext cx="285173" cy="474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4945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346</Words>
  <Application>Microsoft Office PowerPoint</Application>
  <PresentationFormat>Widescreen</PresentationFormat>
  <Paragraphs>133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Twinkl Cursive Looped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Grace Clement</dc:creator>
  <cp:lastModifiedBy>Kelly Barnes</cp:lastModifiedBy>
  <cp:revision>24</cp:revision>
  <dcterms:created xsi:type="dcterms:W3CDTF">2023-07-04T08:12:00Z</dcterms:created>
  <dcterms:modified xsi:type="dcterms:W3CDTF">2024-08-26T21:41:49Z</dcterms:modified>
</cp:coreProperties>
</file>