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68" r:id="rId4"/>
    <p:sldId id="258" r:id="rId5"/>
    <p:sldId id="259" r:id="rId6"/>
    <p:sldId id="264" r:id="rId7"/>
    <p:sldId id="260" r:id="rId8"/>
    <p:sldId id="261" r:id="rId9"/>
    <p:sldId id="263" r:id="rId10"/>
    <p:sldId id="265" r:id="rId11"/>
    <p:sldId id="266" r:id="rId12"/>
    <p:sldId id="267" r:id="rId13"/>
    <p:sldId id="271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5172" autoAdjust="0"/>
  </p:normalViewPr>
  <p:slideViewPr>
    <p:cSldViewPr>
      <p:cViewPr varScale="1">
        <p:scale>
          <a:sx n="100" d="100"/>
          <a:sy n="100" d="100"/>
        </p:scale>
        <p:origin x="-19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E28DE-9721-4935-A426-BF1662EE10F2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B212F-1607-4129-B808-F337376FB3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16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E48B3-1286-4387-BA68-44E84DEE0ACF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C4A43-DFB8-4C04-A6A4-2CF39A6980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369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Thank you for coming.</a:t>
            </a:r>
            <a:r>
              <a:rPr lang="en-GB" baseline="0" dirty="0" smtClean="0"/>
              <a:t>  </a:t>
            </a:r>
          </a:p>
          <a:p>
            <a:r>
              <a:rPr lang="en-GB" baseline="0" dirty="0" smtClean="0"/>
              <a:t>Rhea from </a:t>
            </a:r>
            <a:r>
              <a:rPr lang="en-GB" baseline="0" dirty="0" err="1" smtClean="0"/>
              <a:t>SchoolMoney</a:t>
            </a:r>
            <a:r>
              <a:rPr lang="en-GB" baseline="0" dirty="0" smtClean="0"/>
              <a:t> to answer any questions and guide us through the process.</a:t>
            </a:r>
          </a:p>
          <a:p>
            <a:r>
              <a:rPr lang="en-GB" baseline="0" dirty="0" smtClean="0"/>
              <a:t>Cashless payment processing will save administration time in school – most of </a:t>
            </a:r>
            <a:r>
              <a:rPr lang="en-GB" baseline="0" dirty="0" smtClean="0"/>
              <a:t>the day on Mondays </a:t>
            </a:r>
            <a:r>
              <a:rPr lang="en-GB" baseline="0" dirty="0" smtClean="0"/>
              <a:t>taken with manual cash handling for both Gill &amp; Geraldine as well as payments made throughout the week.</a:t>
            </a:r>
          </a:p>
          <a:p>
            <a:r>
              <a:rPr lang="en-GB" baseline="0" dirty="0" smtClean="0"/>
              <a:t>Parents will be able to pay for dinners, trips, breakfast club, uniform at a time that suits them – so flexible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4A43-DFB8-4C04-A6A4-2CF39A6980AF}" type="slidenum">
              <a:rPr lang="en-GB" smtClean="0"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Dinners Booked – all meals you have pre-booked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4A43-DFB8-4C04-A6A4-2CF39A6980AF}" type="slidenum">
              <a:rPr lang="en-GB" smtClean="0"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4A43-DFB8-4C04-A6A4-2CF39A6980A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1293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Barcodes are for specific child</a:t>
            </a:r>
          </a:p>
          <a:p>
            <a:r>
              <a:rPr lang="en-GB" dirty="0" smtClean="0"/>
              <a:t>Siblings</a:t>
            </a:r>
            <a:r>
              <a:rPr lang="en-GB" baseline="0" dirty="0" smtClean="0"/>
              <a:t> have own barcodes so </a:t>
            </a:r>
            <a:r>
              <a:rPr lang="en-GB" baseline="0" dirty="0" err="1" smtClean="0"/>
              <a:t>eg</a:t>
            </a:r>
            <a:r>
              <a:rPr lang="en-GB" baseline="0" dirty="0" smtClean="0"/>
              <a:t>. pantomime will be 2 transactions</a:t>
            </a:r>
          </a:p>
          <a:p>
            <a:r>
              <a:rPr lang="en-GB" baseline="0" dirty="0" smtClean="0"/>
              <a:t>Be careful to use correct barcode – Dinner Money is paid directly to LCC account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4A43-DFB8-4C04-A6A4-2CF39A6980A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630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4A43-DFB8-4C04-A6A4-2CF39A6980A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029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Payments Due Section</a:t>
            </a:r>
          </a:p>
          <a:p>
            <a:r>
              <a:rPr lang="en-GB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 your account page select the payment you wish to make</a:t>
            </a:r>
            <a:endParaRPr lang="en-GB" sz="8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trips you will have to give parental consent by clicking ‘ok’ in the pop up box before making payment</a:t>
            </a:r>
          </a:p>
          <a:p>
            <a:r>
              <a:rPr lang="en-GB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‘Make Payment’ and you will be taken to a screen to input your card details</a:t>
            </a:r>
          </a:p>
          <a:p>
            <a:r>
              <a:rPr lang="en-GB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‘Pay Now’ and you receive a confirmation and receipt</a:t>
            </a:r>
          </a:p>
          <a:p>
            <a:r>
              <a:rPr lang="en-GB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 details are not stored on </a:t>
            </a:r>
            <a:r>
              <a:rPr lang="en-GB" sz="8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SchoolMoney</a:t>
            </a:r>
            <a:r>
              <a:rPr lang="en-GB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system – details have to be entered at every payment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4A43-DFB8-4C04-A6A4-2CF39A6980AF}" type="slidenum">
              <a:rPr lang="en-GB" smtClean="0"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4A43-DFB8-4C04-A6A4-2CF39A6980AF}" type="slidenum">
              <a:rPr lang="en-GB" smtClean="0"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Dinner &amp; Breakfast Club Top-Up and School Shop</a:t>
            </a:r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Section on the right side of your account page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Amounts highlighted green can be changed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Enter amount you want to pay, </a:t>
            </a:r>
            <a:r>
              <a:rPr lang="en-GB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Dinner money or Breakfast Club for a week, month or term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School Shop is for Uniform – Select the </a:t>
            </a: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item and quantity</a:t>
            </a:r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tick box and click ‘Make a Payment’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4A43-DFB8-4C04-A6A4-2CF39A6980AF}" type="slidenum">
              <a:rPr lang="en-GB" smtClean="0"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Pre-Booking Dinners</a:t>
            </a:r>
            <a:endParaRPr lang="en-GB" sz="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en-GB" sz="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have decided not to have the pre-booking dinners option as stated during the presentation.  We cannot have pre-booking of dinner and top-up, it has to be one or the other and we have opted for top-up.</a:t>
            </a:r>
          </a:p>
          <a:p>
            <a:r>
              <a:rPr lang="en-GB" sz="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Children will still be able to choose their meal at register time as they do now and parents can pay an amount of their choosing– daily, weekly, monthly, termly amount - using the top-up facility.</a:t>
            </a:r>
            <a:endParaRPr lang="en-GB" sz="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4A43-DFB8-4C04-A6A4-2CF39A6980AF}" type="slidenum">
              <a:rPr lang="en-GB" smtClean="0"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Pre-Booking Breakfast Club</a:t>
            </a:r>
            <a:endParaRPr lang="en-GB" sz="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 in to your account</a:t>
            </a:r>
          </a:p>
          <a:p>
            <a:r>
              <a:rPr lang="en-GB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Breakfast Club will be included in the left hand panel</a:t>
            </a:r>
          </a:p>
          <a:p>
            <a:r>
              <a:rPr lang="en-GB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Select the tick box next to the Breakfast Club you would like to book</a:t>
            </a:r>
          </a:p>
          <a:p>
            <a:r>
              <a:rPr lang="en-GB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pop up appears for you to select the days of the week</a:t>
            </a:r>
          </a:p>
          <a:p>
            <a:r>
              <a:rPr lang="en-GB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Click OK and ‘Make payment’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4A43-DFB8-4C04-A6A4-2CF39A6980AF}" type="slidenum">
              <a:rPr lang="en-GB" smtClean="0"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History</a:t>
            </a:r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History tab on the right hand side of account screen give an overview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Transaction history – all payments you have made to school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4A43-DFB8-4C04-A6A4-2CF39A6980AF}" type="slidenum">
              <a:rPr lang="en-GB" smtClean="0"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Dinners Eaten – breakdown of meals taken, dinner money balance (credit/debit), what weeks are paid for or owing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C4A43-DFB8-4C04-A6A4-2CF39A6980AF}" type="slidenum">
              <a:rPr lang="en-GB" smtClean="0"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72B-D115-458B-8C38-D326099CE1BA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DADF-9A2D-4D80-8C4D-3C8C87644DB3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72B-D115-458B-8C38-D326099CE1BA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DADF-9A2D-4D80-8C4D-3C8C87644D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72B-D115-458B-8C38-D326099CE1BA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DADF-9A2D-4D80-8C4D-3C8C87644D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72B-D115-458B-8C38-D326099CE1BA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DADF-9A2D-4D80-8C4D-3C8C87644D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72B-D115-458B-8C38-D326099CE1BA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DADF-9A2D-4D80-8C4D-3C8C87644DB3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72B-D115-458B-8C38-D326099CE1BA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DADF-9A2D-4D80-8C4D-3C8C87644D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72B-D115-458B-8C38-D326099CE1BA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DADF-9A2D-4D80-8C4D-3C8C87644D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72B-D115-458B-8C38-D326099CE1BA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DADF-9A2D-4D80-8C4D-3C8C87644D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72B-D115-458B-8C38-D326099CE1BA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DADF-9A2D-4D80-8C4D-3C8C87644D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72B-D115-458B-8C38-D326099CE1BA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1DADF-9A2D-4D80-8C4D-3C8C87644DB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872B-D115-458B-8C38-D326099CE1BA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F1DADF-9A2D-4D80-8C4D-3C8C87644DB3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CB4872B-D115-458B-8C38-D326099CE1BA}" type="datetimeFigureOut">
              <a:rPr lang="en-GB" smtClean="0"/>
              <a:t>23/09/2016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F1DADF-9A2D-4D80-8C4D-3C8C87644DB3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olmoney.co.uk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/>
              <a:t>Woodstone</a:t>
            </a:r>
            <a:r>
              <a:rPr lang="en-GB" dirty="0" smtClean="0"/>
              <a:t> Going Cashless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+mj-lt"/>
              </a:rPr>
              <a:t>Welcome</a:t>
            </a:r>
          </a:p>
          <a:p>
            <a:r>
              <a:rPr lang="en-GB" dirty="0" smtClean="0">
                <a:latin typeface="+mj-lt"/>
              </a:rPr>
              <a:t>Introduction - </a:t>
            </a:r>
            <a:r>
              <a:rPr lang="en-GB" dirty="0" err="1" smtClean="0">
                <a:latin typeface="+mj-lt"/>
              </a:rPr>
              <a:t>SchoolMoney</a:t>
            </a:r>
            <a:endParaRPr lang="en-GB" dirty="0" smtClean="0">
              <a:latin typeface="+mj-lt"/>
            </a:endParaRPr>
          </a:p>
          <a:p>
            <a:r>
              <a:rPr lang="en-GB" dirty="0">
                <a:latin typeface="+mj-lt"/>
              </a:rPr>
              <a:t>T</a:t>
            </a:r>
            <a:r>
              <a:rPr lang="en-GB" dirty="0" smtClean="0">
                <a:latin typeface="+mj-lt"/>
              </a:rPr>
              <a:t>ime saving for school, flexible for parents, efficient for both</a:t>
            </a:r>
          </a:p>
          <a:p>
            <a:r>
              <a:rPr lang="en-GB" dirty="0" smtClean="0">
                <a:latin typeface="+mj-lt"/>
              </a:rPr>
              <a:t>No Monday morning queues</a:t>
            </a:r>
          </a:p>
          <a:p>
            <a:r>
              <a:rPr lang="en-GB" dirty="0" smtClean="0">
                <a:latin typeface="+mj-lt"/>
              </a:rPr>
              <a:t>Key Date: 3</a:t>
            </a:r>
            <a:r>
              <a:rPr lang="en-GB" baseline="30000" dirty="0" smtClean="0">
                <a:latin typeface="+mj-lt"/>
              </a:rPr>
              <a:t>rd</a:t>
            </a:r>
            <a:r>
              <a:rPr lang="en-GB" dirty="0" smtClean="0">
                <a:latin typeface="+mj-lt"/>
              </a:rPr>
              <a:t> October 2016 – everything cashless</a:t>
            </a:r>
            <a:endParaRPr lang="en-GB" dirty="0"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/>
              <a:t>Woodstone</a:t>
            </a:r>
            <a:r>
              <a:rPr lang="en-GB" dirty="0" smtClean="0"/>
              <a:t> Going Cashless</a:t>
            </a:r>
            <a:endParaRPr lang="en-GB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321" y="1935163"/>
            <a:ext cx="7743358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/>
              <a:t>Woodstone</a:t>
            </a:r>
            <a:r>
              <a:rPr lang="en-GB" dirty="0" smtClean="0"/>
              <a:t> Going Cashless</a:t>
            </a:r>
            <a:endParaRPr lang="en-GB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1402" y="1935163"/>
            <a:ext cx="7441196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Woodstone Going Cashless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+mj-lt"/>
              </a:rPr>
              <a:t>Parents will still receive a letter giving full details of trips</a:t>
            </a:r>
          </a:p>
          <a:p>
            <a:r>
              <a:rPr lang="en-GB" dirty="0" smtClean="0">
                <a:latin typeface="+mj-lt"/>
              </a:rPr>
              <a:t>Letters may not have consent forms</a:t>
            </a:r>
          </a:p>
          <a:p>
            <a:r>
              <a:rPr lang="en-GB" dirty="0" smtClean="0">
                <a:latin typeface="+mj-lt"/>
              </a:rPr>
              <a:t>Residential, Breakfast Club, dinner money payments already made will be credited and actual balance outstanding entered</a:t>
            </a:r>
          </a:p>
          <a:p>
            <a:r>
              <a:rPr lang="en-GB" dirty="0" smtClean="0">
                <a:latin typeface="+mj-lt"/>
              </a:rPr>
              <a:t>Barcodes issued to parents without internet access to use at </a:t>
            </a:r>
            <a:r>
              <a:rPr lang="en-GB" dirty="0" err="1" smtClean="0">
                <a:latin typeface="+mj-lt"/>
              </a:rPr>
              <a:t>PayPoints</a:t>
            </a:r>
            <a:endParaRPr lang="en-GB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Woodstone Going Cashless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757" y="1935163"/>
            <a:ext cx="4806485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46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Woodstone Going Cashless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467544" y="2060848"/>
            <a:ext cx="7992888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676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Woodstone Going Cashless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+mj-lt"/>
              </a:rPr>
              <a:t>Breakfast Club must be pre-booked either via </a:t>
            </a:r>
            <a:r>
              <a:rPr lang="en-GB" dirty="0" err="1">
                <a:latin typeface="+mj-lt"/>
              </a:rPr>
              <a:t>SchoolMoney</a:t>
            </a:r>
            <a:r>
              <a:rPr lang="en-GB" dirty="0">
                <a:latin typeface="+mj-lt"/>
              </a:rPr>
              <a:t> or complete a booking </a:t>
            </a:r>
            <a:r>
              <a:rPr lang="en-GB" dirty="0" smtClean="0">
                <a:latin typeface="+mj-lt"/>
              </a:rPr>
              <a:t>form</a:t>
            </a:r>
          </a:p>
          <a:p>
            <a:r>
              <a:rPr lang="en-GB" dirty="0" smtClean="0">
                <a:latin typeface="+mj-lt"/>
              </a:rPr>
              <a:t>Looking </a:t>
            </a:r>
            <a:r>
              <a:rPr lang="en-GB" dirty="0">
                <a:latin typeface="+mj-lt"/>
              </a:rPr>
              <a:t>at installing a PC in the lobby for parents to use to make </a:t>
            </a:r>
            <a:r>
              <a:rPr lang="en-GB" dirty="0" smtClean="0">
                <a:latin typeface="+mj-lt"/>
              </a:rPr>
              <a:t>payments</a:t>
            </a:r>
          </a:p>
          <a:p>
            <a:r>
              <a:rPr lang="en-GB" dirty="0" smtClean="0">
                <a:latin typeface="+mj-lt"/>
              </a:rPr>
              <a:t>Questions?</a:t>
            </a:r>
            <a:endParaRPr lang="en-GB" dirty="0">
              <a:latin typeface="+mj-lt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9715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Woodstone Going Cashless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>
                <a:latin typeface="+mj-lt"/>
              </a:rPr>
              <a:t>How it works</a:t>
            </a:r>
          </a:p>
          <a:p>
            <a:r>
              <a:rPr lang="en-GB" dirty="0" smtClean="0">
                <a:latin typeface="+mj-lt"/>
              </a:rPr>
              <a:t>School sets up trips, etc. and parents receive a text notifying them of an activity to be paid</a:t>
            </a:r>
          </a:p>
          <a:p>
            <a:r>
              <a:rPr lang="en-GB" dirty="0" smtClean="0">
                <a:latin typeface="+mj-lt"/>
              </a:rPr>
              <a:t>Click link in the text or go to </a:t>
            </a:r>
            <a:r>
              <a:rPr lang="en-GB" dirty="0" smtClean="0">
                <a:solidFill>
                  <a:srgbClr val="0070C0"/>
                </a:solidFill>
                <a:latin typeface="+mj-lt"/>
                <a:hlinkClick r:id="rId3"/>
              </a:rPr>
              <a:t>www.schoolmoney.co.uk</a:t>
            </a:r>
            <a:r>
              <a:rPr lang="en-GB" dirty="0" smtClean="0">
                <a:latin typeface="+mj-lt"/>
              </a:rPr>
              <a:t> </a:t>
            </a:r>
          </a:p>
          <a:p>
            <a:r>
              <a:rPr lang="en-GB" dirty="0" smtClean="0">
                <a:latin typeface="+mj-lt"/>
              </a:rPr>
              <a:t>Enter mobile number, email address and password in the text message</a:t>
            </a:r>
          </a:p>
          <a:p>
            <a:r>
              <a:rPr lang="en-GB" dirty="0" smtClean="0">
                <a:latin typeface="+mj-lt"/>
              </a:rPr>
              <a:t>Click log in and enter child’s first name	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Woodstone Going Cashless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278" y="1935163"/>
            <a:ext cx="7803443" cy="43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64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/>
              <a:t>Woodstone</a:t>
            </a:r>
            <a:r>
              <a:rPr lang="en-GB" dirty="0" smtClean="0"/>
              <a:t> Going Cashless</a:t>
            </a:r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7795" y="1935163"/>
            <a:ext cx="774841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/>
              <a:t>Woodstone</a:t>
            </a:r>
            <a:r>
              <a:rPr lang="en-GB" dirty="0" smtClean="0"/>
              <a:t> Going Cashless</a:t>
            </a:r>
            <a:endParaRPr lang="en-GB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038266"/>
            <a:ext cx="8229600" cy="4183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/>
              <a:t>Woodstone</a:t>
            </a:r>
            <a:r>
              <a:rPr lang="en-GB" dirty="0" smtClean="0"/>
              <a:t> Going Cashless</a:t>
            </a:r>
            <a:endParaRPr lang="en-GB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63394" y="1935163"/>
            <a:ext cx="2617211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/>
              <a:t>Woodstone</a:t>
            </a:r>
            <a:r>
              <a:rPr lang="en-GB" dirty="0" smtClean="0"/>
              <a:t> Going Cashless</a:t>
            </a:r>
            <a:endParaRPr lang="en-GB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718" y="1935163"/>
            <a:ext cx="8000564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/>
              <a:t>Woodstone</a:t>
            </a:r>
            <a:r>
              <a:rPr lang="en-GB" dirty="0" smtClean="0"/>
              <a:t> Going Cashless</a:t>
            </a:r>
            <a:endParaRPr lang="en-GB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916832"/>
            <a:ext cx="4640221" cy="3654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4005064"/>
            <a:ext cx="49053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/>
              <a:t>Woodstone</a:t>
            </a:r>
            <a:r>
              <a:rPr lang="en-GB" dirty="0" smtClean="0"/>
              <a:t> Going Cashless</a:t>
            </a:r>
            <a:endParaRPr lang="en-GB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7869" y="1935163"/>
            <a:ext cx="7788262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180</TotalTime>
  <Words>661</Words>
  <Application>Microsoft Office PowerPoint</Application>
  <PresentationFormat>On-screen Show (4:3)</PresentationFormat>
  <Paragraphs>77</Paragraphs>
  <Slides>15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Woodstone Going Cashless</vt:lpstr>
      <vt:lpstr>Woodstone Going Cashless</vt:lpstr>
      <vt:lpstr>Woodstone Going Cashless</vt:lpstr>
      <vt:lpstr>Woodstone Going Cashless</vt:lpstr>
      <vt:lpstr>Woodstone Going Cashless</vt:lpstr>
      <vt:lpstr>Woodstone Going Cashless</vt:lpstr>
      <vt:lpstr>Woodstone Going Cashless</vt:lpstr>
      <vt:lpstr>Woodstone Going Cashless</vt:lpstr>
      <vt:lpstr>Woodstone Going Cashless</vt:lpstr>
      <vt:lpstr>Woodstone Going Cashless</vt:lpstr>
      <vt:lpstr>Woodstone Going Cashless</vt:lpstr>
      <vt:lpstr>Woodstone Going Cashless</vt:lpstr>
      <vt:lpstr>Woodstone Going Cashless</vt:lpstr>
      <vt:lpstr>Woodstone Going Cashless</vt:lpstr>
      <vt:lpstr>Woodstone Going Cashless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Woodstone Going Cashless</dc:title>
  <dc:creator>Geraldine</dc:creator>
  <cp:lastModifiedBy>Admin</cp:lastModifiedBy>
  <cp:revision>20</cp:revision>
  <cp:lastPrinted>2016-09-21T10:25:25Z</cp:lastPrinted>
  <dcterms:created xsi:type="dcterms:W3CDTF">2016-09-20T20:35:39Z</dcterms:created>
  <dcterms:modified xsi:type="dcterms:W3CDTF">2016-09-23T14:51:10Z</dcterms:modified>
</cp:coreProperties>
</file>